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93" r:id="rId3"/>
    <p:sldId id="264" r:id="rId4"/>
    <p:sldId id="283" r:id="rId5"/>
    <p:sldId id="284" r:id="rId6"/>
    <p:sldId id="274" r:id="rId7"/>
    <p:sldId id="289" r:id="rId8"/>
    <p:sldId id="275" r:id="rId9"/>
    <p:sldId id="288" r:id="rId10"/>
    <p:sldId id="277" r:id="rId11"/>
    <p:sldId id="287" r:id="rId12"/>
    <p:sldId id="276" r:id="rId13"/>
    <p:sldId id="310" r:id="rId14"/>
    <p:sldId id="311" r:id="rId15"/>
    <p:sldId id="290" r:id="rId16"/>
    <p:sldId id="304" r:id="rId17"/>
    <p:sldId id="279" r:id="rId18"/>
    <p:sldId id="299" r:id="rId19"/>
    <p:sldId id="278" r:id="rId20"/>
    <p:sldId id="265" r:id="rId21"/>
    <p:sldId id="297" r:id="rId22"/>
    <p:sldId id="298" r:id="rId23"/>
    <p:sldId id="300" r:id="rId24"/>
    <p:sldId id="305" r:id="rId25"/>
    <p:sldId id="301" r:id="rId26"/>
    <p:sldId id="312" r:id="rId27"/>
    <p:sldId id="291" r:id="rId28"/>
    <p:sldId id="266" r:id="rId29"/>
    <p:sldId id="292" r:id="rId30"/>
    <p:sldId id="306" r:id="rId31"/>
    <p:sldId id="282" r:id="rId32"/>
    <p:sldId id="307" r:id="rId33"/>
    <p:sldId id="308" r:id="rId34"/>
    <p:sldId id="281" r:id="rId35"/>
    <p:sldId id="280" r:id="rId36"/>
    <p:sldId id="285" r:id="rId37"/>
    <p:sldId id="286" r:id="rId38"/>
    <p:sldId id="313" r:id="rId39"/>
    <p:sldId id="309" r:id="rId40"/>
    <p:sldId id="260" r:id="rId41"/>
    <p:sldId id="319" r:id="rId42"/>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53613" autoAdjust="0"/>
  </p:normalViewPr>
  <p:slideViewPr>
    <p:cSldViewPr showGuides="1">
      <p:cViewPr varScale="1">
        <p:scale>
          <a:sx n="60" d="100"/>
          <a:sy n="60" d="100"/>
        </p:scale>
        <p:origin x="-162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1872" y="-72"/>
      </p:cViewPr>
      <p:guideLst>
        <p:guide orient="horz" pos="2880"/>
        <p:guide pos="219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AE74C-4A24-4471-A49B-54CD396E148E}"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BE4DD2F5-8E77-4A05-BA92-E02F80AC5592}">
      <dgm:prSet phldrT="[Text]" custT="1"/>
      <dgm:spPr/>
      <dgm:t>
        <a:bodyPr/>
        <a:lstStyle/>
        <a:p>
          <a:r>
            <a:rPr lang="en-US" sz="2000" b="1" dirty="0" smtClean="0">
              <a:solidFill>
                <a:schemeClr val="tx1"/>
              </a:solidFill>
            </a:rPr>
            <a:t>Evolution and History</a:t>
          </a:r>
          <a:endParaRPr lang="en-US" sz="2000" b="1" dirty="0">
            <a:solidFill>
              <a:schemeClr val="tx1"/>
            </a:solidFill>
          </a:endParaRPr>
        </a:p>
      </dgm:t>
    </dgm:pt>
    <dgm:pt modelId="{456C4A13-D4A8-4B98-AC03-A9899979941D}" type="parTrans" cxnId="{AB974187-A013-4E92-89E2-0437D605783D}">
      <dgm:prSet/>
      <dgm:spPr/>
      <dgm:t>
        <a:bodyPr/>
        <a:lstStyle/>
        <a:p>
          <a:endParaRPr lang="en-US" sz="2800" b="1">
            <a:solidFill>
              <a:schemeClr val="tx1"/>
            </a:solidFill>
          </a:endParaRPr>
        </a:p>
      </dgm:t>
    </dgm:pt>
    <dgm:pt modelId="{C19E3452-4ECF-4133-8BB3-13CF374F41BB}" type="sibTrans" cxnId="{AB974187-A013-4E92-89E2-0437D605783D}">
      <dgm:prSet/>
      <dgm:spPr/>
      <dgm:t>
        <a:bodyPr/>
        <a:lstStyle/>
        <a:p>
          <a:endParaRPr lang="en-US" sz="2800" b="1">
            <a:solidFill>
              <a:schemeClr val="tx1"/>
            </a:solidFill>
          </a:endParaRPr>
        </a:p>
      </dgm:t>
    </dgm:pt>
    <dgm:pt modelId="{7E1ECEB1-802A-4C51-A5F0-DBF352C3E50F}">
      <dgm:prSet phldrT="[Text]" custT="1"/>
      <dgm:spPr/>
      <dgm:t>
        <a:bodyPr/>
        <a:lstStyle/>
        <a:p>
          <a:r>
            <a:rPr lang="en-US" sz="2000" b="1" dirty="0" smtClean="0">
              <a:solidFill>
                <a:schemeClr val="tx1"/>
              </a:solidFill>
            </a:rPr>
            <a:t>Lean Operations</a:t>
          </a:r>
          <a:endParaRPr lang="en-US" sz="2000" b="1" dirty="0">
            <a:solidFill>
              <a:schemeClr val="tx1"/>
            </a:solidFill>
          </a:endParaRPr>
        </a:p>
      </dgm:t>
    </dgm:pt>
    <dgm:pt modelId="{5AC25132-A316-45BD-986B-64A2CA2DA4AC}" type="parTrans" cxnId="{390E8821-B078-48CE-865D-FA79912E66F3}">
      <dgm:prSet/>
      <dgm:spPr/>
      <dgm:t>
        <a:bodyPr/>
        <a:lstStyle/>
        <a:p>
          <a:endParaRPr lang="en-US" sz="2800" b="1">
            <a:solidFill>
              <a:schemeClr val="tx1"/>
            </a:solidFill>
          </a:endParaRPr>
        </a:p>
      </dgm:t>
    </dgm:pt>
    <dgm:pt modelId="{72DAF7E0-EBBE-423E-BC00-9B82BF80EC42}" type="sibTrans" cxnId="{390E8821-B078-48CE-865D-FA79912E66F3}">
      <dgm:prSet/>
      <dgm:spPr/>
      <dgm:t>
        <a:bodyPr/>
        <a:lstStyle/>
        <a:p>
          <a:endParaRPr lang="en-US" sz="2800" b="1">
            <a:solidFill>
              <a:schemeClr val="tx1"/>
            </a:solidFill>
          </a:endParaRPr>
        </a:p>
      </dgm:t>
    </dgm:pt>
    <dgm:pt modelId="{FBD49995-2560-44EB-BC4E-9CC9F71E6F9B}">
      <dgm:prSet phldrT="[Text]" custT="1"/>
      <dgm:spPr/>
      <dgm:t>
        <a:bodyPr/>
        <a:lstStyle/>
        <a:p>
          <a:r>
            <a:rPr lang="en-US" sz="2000" b="1" dirty="0" smtClean="0">
              <a:solidFill>
                <a:schemeClr val="tx1"/>
              </a:solidFill>
            </a:rPr>
            <a:t>Lean Six Sigma</a:t>
          </a:r>
          <a:endParaRPr lang="en-US" sz="2000" b="1" dirty="0">
            <a:solidFill>
              <a:schemeClr val="tx1"/>
            </a:solidFill>
          </a:endParaRPr>
        </a:p>
      </dgm:t>
    </dgm:pt>
    <dgm:pt modelId="{0EB5E214-8968-4A35-A27D-EC2350BD4A0F}" type="parTrans" cxnId="{56380CC3-D7EF-42DB-AF01-11D62600E1FA}">
      <dgm:prSet/>
      <dgm:spPr/>
      <dgm:t>
        <a:bodyPr/>
        <a:lstStyle/>
        <a:p>
          <a:endParaRPr lang="en-US" sz="2800" b="1">
            <a:solidFill>
              <a:schemeClr val="tx1"/>
            </a:solidFill>
          </a:endParaRPr>
        </a:p>
      </dgm:t>
    </dgm:pt>
    <dgm:pt modelId="{3681DA0B-C6F4-4FD8-9A6D-0A59B01396E8}" type="sibTrans" cxnId="{56380CC3-D7EF-42DB-AF01-11D62600E1FA}">
      <dgm:prSet/>
      <dgm:spPr/>
      <dgm:t>
        <a:bodyPr/>
        <a:lstStyle/>
        <a:p>
          <a:endParaRPr lang="en-US" sz="2800" b="1">
            <a:solidFill>
              <a:schemeClr val="tx1"/>
            </a:solidFill>
          </a:endParaRPr>
        </a:p>
      </dgm:t>
    </dgm:pt>
    <dgm:pt modelId="{846F2707-962F-418B-A558-EED098AD2142}">
      <dgm:prSet phldrT="[Text]" custT="1"/>
      <dgm:spPr/>
      <dgm:t>
        <a:bodyPr/>
        <a:lstStyle/>
        <a:p>
          <a:r>
            <a:rPr lang="en-US" sz="2000" b="1" dirty="0" smtClean="0">
              <a:solidFill>
                <a:schemeClr val="tx1"/>
              </a:solidFill>
            </a:rPr>
            <a:t>Continuous Improvement</a:t>
          </a:r>
          <a:endParaRPr lang="en-US" sz="2000" b="1" dirty="0">
            <a:solidFill>
              <a:schemeClr val="tx1"/>
            </a:solidFill>
          </a:endParaRPr>
        </a:p>
      </dgm:t>
    </dgm:pt>
    <dgm:pt modelId="{81201E91-55C7-43F8-8B5B-C5148B6816CF}" type="parTrans" cxnId="{467664B3-97FE-4BBC-8944-77EA0CBB89CF}">
      <dgm:prSet/>
      <dgm:spPr/>
      <dgm:t>
        <a:bodyPr/>
        <a:lstStyle/>
        <a:p>
          <a:endParaRPr lang="en-US" sz="2800" b="1">
            <a:solidFill>
              <a:schemeClr val="tx1"/>
            </a:solidFill>
          </a:endParaRPr>
        </a:p>
      </dgm:t>
    </dgm:pt>
    <dgm:pt modelId="{3447EDA4-D95F-435F-893C-6C5003511673}" type="sibTrans" cxnId="{467664B3-97FE-4BBC-8944-77EA0CBB89CF}">
      <dgm:prSet/>
      <dgm:spPr/>
      <dgm:t>
        <a:bodyPr/>
        <a:lstStyle/>
        <a:p>
          <a:endParaRPr lang="en-US" sz="2800" b="1">
            <a:solidFill>
              <a:schemeClr val="tx1"/>
            </a:solidFill>
          </a:endParaRPr>
        </a:p>
      </dgm:t>
    </dgm:pt>
    <dgm:pt modelId="{A3D5A068-836E-4862-8916-B3D62E78935F}">
      <dgm:prSet phldrT="[Text]" custT="1"/>
      <dgm:spPr/>
      <dgm:t>
        <a:bodyPr/>
        <a:lstStyle/>
        <a:p>
          <a:r>
            <a:rPr lang="en-US" sz="2000" b="1" dirty="0" smtClean="0">
              <a:solidFill>
                <a:schemeClr val="tx1"/>
              </a:solidFill>
            </a:rPr>
            <a:t>Six Sigma</a:t>
          </a:r>
          <a:endParaRPr lang="en-US" sz="2000" b="1" dirty="0">
            <a:solidFill>
              <a:schemeClr val="tx1"/>
            </a:solidFill>
          </a:endParaRPr>
        </a:p>
      </dgm:t>
    </dgm:pt>
    <dgm:pt modelId="{A5A6AC4D-4FF0-4C1B-9B17-89A96B13ACAC}" type="parTrans" cxnId="{0220F726-8E5A-498B-8B2C-E8B34DE934CA}">
      <dgm:prSet/>
      <dgm:spPr/>
      <dgm:t>
        <a:bodyPr/>
        <a:lstStyle/>
        <a:p>
          <a:endParaRPr lang="en-US" sz="2800" b="1">
            <a:solidFill>
              <a:schemeClr val="tx1"/>
            </a:solidFill>
          </a:endParaRPr>
        </a:p>
      </dgm:t>
    </dgm:pt>
    <dgm:pt modelId="{E55BF969-D9E8-4A04-831C-D1442E84E989}" type="sibTrans" cxnId="{0220F726-8E5A-498B-8B2C-E8B34DE934CA}">
      <dgm:prSet/>
      <dgm:spPr/>
      <dgm:t>
        <a:bodyPr/>
        <a:lstStyle/>
        <a:p>
          <a:endParaRPr lang="en-US" sz="2800" b="1">
            <a:solidFill>
              <a:schemeClr val="tx1"/>
            </a:solidFill>
          </a:endParaRPr>
        </a:p>
      </dgm:t>
    </dgm:pt>
    <dgm:pt modelId="{E7790EBB-F314-47DA-AEF1-89F63EF9E631}">
      <dgm:prSet phldrT="[Text]" custT="1"/>
      <dgm:spPr/>
      <dgm:t>
        <a:bodyPr/>
        <a:lstStyle/>
        <a:p>
          <a:r>
            <a:rPr lang="en-US" sz="2000" b="1" dirty="0" smtClean="0">
              <a:solidFill>
                <a:schemeClr val="tx1"/>
              </a:solidFill>
            </a:rPr>
            <a:t>Summary and Questions</a:t>
          </a:r>
          <a:endParaRPr lang="en-US" sz="2000" b="1" dirty="0">
            <a:solidFill>
              <a:schemeClr val="tx1"/>
            </a:solidFill>
          </a:endParaRPr>
        </a:p>
      </dgm:t>
    </dgm:pt>
    <dgm:pt modelId="{127E7207-CEC6-4D56-ABF9-5BC83901BEEE}" type="parTrans" cxnId="{418CD862-E1F1-4ECA-A8B5-9DB8359B241A}">
      <dgm:prSet/>
      <dgm:spPr/>
      <dgm:t>
        <a:bodyPr/>
        <a:lstStyle/>
        <a:p>
          <a:endParaRPr lang="en-US" sz="2800" b="1">
            <a:solidFill>
              <a:schemeClr val="tx1"/>
            </a:solidFill>
          </a:endParaRPr>
        </a:p>
      </dgm:t>
    </dgm:pt>
    <dgm:pt modelId="{B55E83D9-B0E7-4B99-B8A7-1B5BC187C0F4}" type="sibTrans" cxnId="{418CD862-E1F1-4ECA-A8B5-9DB8359B241A}">
      <dgm:prSet/>
      <dgm:spPr/>
      <dgm:t>
        <a:bodyPr/>
        <a:lstStyle/>
        <a:p>
          <a:endParaRPr lang="en-US" sz="2800" b="1">
            <a:solidFill>
              <a:schemeClr val="tx1"/>
            </a:solidFill>
          </a:endParaRPr>
        </a:p>
      </dgm:t>
    </dgm:pt>
    <dgm:pt modelId="{2361F4DA-03B9-446C-A339-6AC833147AE0}" type="pres">
      <dgm:prSet presAssocID="{5BAAE74C-4A24-4471-A49B-54CD396E148E}" presName="linear" presStyleCnt="0">
        <dgm:presLayoutVars>
          <dgm:dir/>
          <dgm:animLvl val="lvl"/>
          <dgm:resizeHandles val="exact"/>
        </dgm:presLayoutVars>
      </dgm:prSet>
      <dgm:spPr/>
      <dgm:t>
        <a:bodyPr/>
        <a:lstStyle/>
        <a:p>
          <a:endParaRPr lang="en-US"/>
        </a:p>
      </dgm:t>
    </dgm:pt>
    <dgm:pt modelId="{159923FC-D5B2-442D-B392-6D8D898B2EB4}" type="pres">
      <dgm:prSet presAssocID="{BE4DD2F5-8E77-4A05-BA92-E02F80AC5592}" presName="parentLin" presStyleCnt="0"/>
      <dgm:spPr/>
    </dgm:pt>
    <dgm:pt modelId="{7158BDAC-5A13-446B-9A66-61DB94875D99}" type="pres">
      <dgm:prSet presAssocID="{BE4DD2F5-8E77-4A05-BA92-E02F80AC5592}" presName="parentLeftMargin" presStyleLbl="node1" presStyleIdx="0" presStyleCnt="6"/>
      <dgm:spPr/>
      <dgm:t>
        <a:bodyPr/>
        <a:lstStyle/>
        <a:p>
          <a:endParaRPr lang="en-US"/>
        </a:p>
      </dgm:t>
    </dgm:pt>
    <dgm:pt modelId="{E35D9FC2-06F6-4B9A-90FC-A16C2AC611FD}" type="pres">
      <dgm:prSet presAssocID="{BE4DD2F5-8E77-4A05-BA92-E02F80AC5592}" presName="parentText" presStyleLbl="node1" presStyleIdx="0" presStyleCnt="6" custLinFactNeighborX="-60396">
        <dgm:presLayoutVars>
          <dgm:chMax val="0"/>
          <dgm:bulletEnabled val="1"/>
        </dgm:presLayoutVars>
      </dgm:prSet>
      <dgm:spPr/>
      <dgm:t>
        <a:bodyPr/>
        <a:lstStyle/>
        <a:p>
          <a:endParaRPr lang="en-US"/>
        </a:p>
      </dgm:t>
    </dgm:pt>
    <dgm:pt modelId="{825E0930-0885-4FB2-B984-BD8BD8517EA5}" type="pres">
      <dgm:prSet presAssocID="{BE4DD2F5-8E77-4A05-BA92-E02F80AC5592}" presName="negativeSpace" presStyleCnt="0"/>
      <dgm:spPr/>
    </dgm:pt>
    <dgm:pt modelId="{9641CDC4-4A48-4244-A767-4755A1517B81}" type="pres">
      <dgm:prSet presAssocID="{BE4DD2F5-8E77-4A05-BA92-E02F80AC5592}" presName="childText" presStyleLbl="conFgAcc1" presStyleIdx="0" presStyleCnt="6">
        <dgm:presLayoutVars>
          <dgm:bulletEnabled val="1"/>
        </dgm:presLayoutVars>
      </dgm:prSet>
      <dgm:spPr/>
    </dgm:pt>
    <dgm:pt modelId="{BCA5FE66-E410-4C2B-B7A3-134859F1A22B}" type="pres">
      <dgm:prSet presAssocID="{C19E3452-4ECF-4133-8BB3-13CF374F41BB}" presName="spaceBetweenRectangles" presStyleCnt="0"/>
      <dgm:spPr/>
    </dgm:pt>
    <dgm:pt modelId="{326961C3-1F73-4C78-878E-945B65EE61DE}" type="pres">
      <dgm:prSet presAssocID="{846F2707-962F-418B-A558-EED098AD2142}" presName="parentLin" presStyleCnt="0"/>
      <dgm:spPr/>
    </dgm:pt>
    <dgm:pt modelId="{594B3E15-85D9-4319-A1E3-E441DD7A9055}" type="pres">
      <dgm:prSet presAssocID="{846F2707-962F-418B-A558-EED098AD2142}" presName="parentLeftMargin" presStyleLbl="node1" presStyleIdx="0" presStyleCnt="6"/>
      <dgm:spPr/>
      <dgm:t>
        <a:bodyPr/>
        <a:lstStyle/>
        <a:p>
          <a:endParaRPr lang="en-US"/>
        </a:p>
      </dgm:t>
    </dgm:pt>
    <dgm:pt modelId="{C7FAB8CB-FAB2-46B2-9ACE-EC75AD3DA455}" type="pres">
      <dgm:prSet presAssocID="{846F2707-962F-418B-A558-EED098AD2142}" presName="parentText" presStyleLbl="node1" presStyleIdx="1" presStyleCnt="6" custLinFactNeighborX="44554">
        <dgm:presLayoutVars>
          <dgm:chMax val="0"/>
          <dgm:bulletEnabled val="1"/>
        </dgm:presLayoutVars>
      </dgm:prSet>
      <dgm:spPr/>
      <dgm:t>
        <a:bodyPr/>
        <a:lstStyle/>
        <a:p>
          <a:endParaRPr lang="en-US"/>
        </a:p>
      </dgm:t>
    </dgm:pt>
    <dgm:pt modelId="{949DA19A-867E-4294-8A4A-D5E1C8CFCCAD}" type="pres">
      <dgm:prSet presAssocID="{846F2707-962F-418B-A558-EED098AD2142}" presName="negativeSpace" presStyleCnt="0"/>
      <dgm:spPr/>
    </dgm:pt>
    <dgm:pt modelId="{79CA3E53-A842-41B4-8EBE-A7CB7CBD1261}" type="pres">
      <dgm:prSet presAssocID="{846F2707-962F-418B-A558-EED098AD2142}" presName="childText" presStyleLbl="conFgAcc1" presStyleIdx="1" presStyleCnt="6">
        <dgm:presLayoutVars>
          <dgm:bulletEnabled val="1"/>
        </dgm:presLayoutVars>
      </dgm:prSet>
      <dgm:spPr/>
    </dgm:pt>
    <dgm:pt modelId="{A62C4E01-7E37-45F5-A809-D4E929017A28}" type="pres">
      <dgm:prSet presAssocID="{3447EDA4-D95F-435F-893C-6C5003511673}" presName="spaceBetweenRectangles" presStyleCnt="0"/>
      <dgm:spPr/>
    </dgm:pt>
    <dgm:pt modelId="{E121ADB1-8C0D-4809-B12B-7992D9154725}" type="pres">
      <dgm:prSet presAssocID="{A3D5A068-836E-4862-8916-B3D62E78935F}" presName="parentLin" presStyleCnt="0"/>
      <dgm:spPr/>
    </dgm:pt>
    <dgm:pt modelId="{F1F3E359-5E4B-4AC3-8302-CFA3361B1C38}" type="pres">
      <dgm:prSet presAssocID="{A3D5A068-836E-4862-8916-B3D62E78935F}" presName="parentLeftMargin" presStyleLbl="node1" presStyleIdx="1" presStyleCnt="6"/>
      <dgm:spPr/>
      <dgm:t>
        <a:bodyPr/>
        <a:lstStyle/>
        <a:p>
          <a:endParaRPr lang="en-US"/>
        </a:p>
      </dgm:t>
    </dgm:pt>
    <dgm:pt modelId="{D3347F9E-62CD-4945-A9A2-0F705E2402A4}" type="pres">
      <dgm:prSet presAssocID="{A3D5A068-836E-4862-8916-B3D62E78935F}" presName="parentText" presStyleLbl="node1" presStyleIdx="2" presStyleCnt="6" custLinFactX="2687" custLinFactNeighborX="100000">
        <dgm:presLayoutVars>
          <dgm:chMax val="0"/>
          <dgm:bulletEnabled val="1"/>
        </dgm:presLayoutVars>
      </dgm:prSet>
      <dgm:spPr/>
      <dgm:t>
        <a:bodyPr/>
        <a:lstStyle/>
        <a:p>
          <a:endParaRPr lang="en-US"/>
        </a:p>
      </dgm:t>
    </dgm:pt>
    <dgm:pt modelId="{AABF8D0C-9C06-4C88-9788-FF1B6C09E5A3}" type="pres">
      <dgm:prSet presAssocID="{A3D5A068-836E-4862-8916-B3D62E78935F}" presName="negativeSpace" presStyleCnt="0"/>
      <dgm:spPr/>
    </dgm:pt>
    <dgm:pt modelId="{F41E00AE-6346-4B79-949D-A65B339E9543}" type="pres">
      <dgm:prSet presAssocID="{A3D5A068-836E-4862-8916-B3D62E78935F}" presName="childText" presStyleLbl="conFgAcc1" presStyleIdx="2" presStyleCnt="6">
        <dgm:presLayoutVars>
          <dgm:bulletEnabled val="1"/>
        </dgm:presLayoutVars>
      </dgm:prSet>
      <dgm:spPr/>
    </dgm:pt>
    <dgm:pt modelId="{AD33A50E-B59E-47A2-BCD2-58CA3D9FC469}" type="pres">
      <dgm:prSet presAssocID="{E55BF969-D9E8-4A04-831C-D1442E84E989}" presName="spaceBetweenRectangles" presStyleCnt="0"/>
      <dgm:spPr/>
    </dgm:pt>
    <dgm:pt modelId="{2FD0A930-B5B6-4DC6-BB4A-12AA15931FDA}" type="pres">
      <dgm:prSet presAssocID="{7E1ECEB1-802A-4C51-A5F0-DBF352C3E50F}" presName="parentLin" presStyleCnt="0"/>
      <dgm:spPr/>
    </dgm:pt>
    <dgm:pt modelId="{297441D3-AC8F-4F88-A23C-B7F774DDAC25}" type="pres">
      <dgm:prSet presAssocID="{7E1ECEB1-802A-4C51-A5F0-DBF352C3E50F}" presName="parentLeftMargin" presStyleLbl="node1" presStyleIdx="2" presStyleCnt="6"/>
      <dgm:spPr/>
      <dgm:t>
        <a:bodyPr/>
        <a:lstStyle/>
        <a:p>
          <a:endParaRPr lang="en-US"/>
        </a:p>
      </dgm:t>
    </dgm:pt>
    <dgm:pt modelId="{156C781B-D1C0-44AB-96A1-F8ADF94AB436}" type="pres">
      <dgm:prSet presAssocID="{7E1ECEB1-802A-4C51-A5F0-DBF352C3E50F}" presName="parentText" presStyleLbl="node1" presStyleIdx="3" presStyleCnt="6" custLinFactX="8769" custLinFactNeighborX="100000">
        <dgm:presLayoutVars>
          <dgm:chMax val="0"/>
          <dgm:bulletEnabled val="1"/>
        </dgm:presLayoutVars>
      </dgm:prSet>
      <dgm:spPr/>
      <dgm:t>
        <a:bodyPr/>
        <a:lstStyle/>
        <a:p>
          <a:endParaRPr lang="en-US"/>
        </a:p>
      </dgm:t>
    </dgm:pt>
    <dgm:pt modelId="{560709AD-DB67-47D5-B8BA-ECBFFE20FC79}" type="pres">
      <dgm:prSet presAssocID="{7E1ECEB1-802A-4C51-A5F0-DBF352C3E50F}" presName="negativeSpace" presStyleCnt="0"/>
      <dgm:spPr/>
    </dgm:pt>
    <dgm:pt modelId="{F94926F1-6EFE-4BC2-AE13-255401E9BC7B}" type="pres">
      <dgm:prSet presAssocID="{7E1ECEB1-802A-4C51-A5F0-DBF352C3E50F}" presName="childText" presStyleLbl="conFgAcc1" presStyleIdx="3" presStyleCnt="6">
        <dgm:presLayoutVars>
          <dgm:bulletEnabled val="1"/>
        </dgm:presLayoutVars>
      </dgm:prSet>
      <dgm:spPr/>
    </dgm:pt>
    <dgm:pt modelId="{8EE4FB2A-D8BD-46C2-A138-1439845A6B0F}" type="pres">
      <dgm:prSet presAssocID="{72DAF7E0-EBBE-423E-BC00-9B82BF80EC42}" presName="spaceBetweenRectangles" presStyleCnt="0"/>
      <dgm:spPr/>
    </dgm:pt>
    <dgm:pt modelId="{3BD85DB4-3BC4-4993-9970-3F9DBC2BD761}" type="pres">
      <dgm:prSet presAssocID="{FBD49995-2560-44EB-BC4E-9CC9F71E6F9B}" presName="parentLin" presStyleCnt="0"/>
      <dgm:spPr/>
    </dgm:pt>
    <dgm:pt modelId="{5BBCF1E8-B491-45A1-A823-1323DFD521A3}" type="pres">
      <dgm:prSet presAssocID="{FBD49995-2560-44EB-BC4E-9CC9F71E6F9B}" presName="parentLeftMargin" presStyleLbl="node1" presStyleIdx="3" presStyleCnt="6"/>
      <dgm:spPr/>
      <dgm:t>
        <a:bodyPr/>
        <a:lstStyle/>
        <a:p>
          <a:endParaRPr lang="en-US"/>
        </a:p>
      </dgm:t>
    </dgm:pt>
    <dgm:pt modelId="{CE070FEB-1934-4EC2-A0B4-A6900D306F23}" type="pres">
      <dgm:prSet presAssocID="{FBD49995-2560-44EB-BC4E-9CC9F71E6F9B}" presName="parentText" presStyleLbl="node1" presStyleIdx="4" presStyleCnt="6" custLinFactX="15417" custLinFactNeighborX="100000">
        <dgm:presLayoutVars>
          <dgm:chMax val="0"/>
          <dgm:bulletEnabled val="1"/>
        </dgm:presLayoutVars>
      </dgm:prSet>
      <dgm:spPr/>
      <dgm:t>
        <a:bodyPr/>
        <a:lstStyle/>
        <a:p>
          <a:endParaRPr lang="en-US"/>
        </a:p>
      </dgm:t>
    </dgm:pt>
    <dgm:pt modelId="{E6A54E2F-D312-4EBE-B52C-DE13F63DFE34}" type="pres">
      <dgm:prSet presAssocID="{FBD49995-2560-44EB-BC4E-9CC9F71E6F9B}" presName="negativeSpace" presStyleCnt="0"/>
      <dgm:spPr/>
    </dgm:pt>
    <dgm:pt modelId="{B3949A11-9549-408E-BCBF-06022AB5432B}" type="pres">
      <dgm:prSet presAssocID="{FBD49995-2560-44EB-BC4E-9CC9F71E6F9B}" presName="childText" presStyleLbl="conFgAcc1" presStyleIdx="4" presStyleCnt="6">
        <dgm:presLayoutVars>
          <dgm:bulletEnabled val="1"/>
        </dgm:presLayoutVars>
      </dgm:prSet>
      <dgm:spPr/>
    </dgm:pt>
    <dgm:pt modelId="{9B40D3B6-15FC-4814-AECA-F1F74E3AF7D1}" type="pres">
      <dgm:prSet presAssocID="{3681DA0B-C6F4-4FD8-9A6D-0A59B01396E8}" presName="spaceBetweenRectangles" presStyleCnt="0"/>
      <dgm:spPr/>
    </dgm:pt>
    <dgm:pt modelId="{01331563-0C45-4720-AA17-C07506876A60}" type="pres">
      <dgm:prSet presAssocID="{E7790EBB-F314-47DA-AEF1-89F63EF9E631}" presName="parentLin" presStyleCnt="0"/>
      <dgm:spPr/>
    </dgm:pt>
    <dgm:pt modelId="{D3F89CA0-1D95-4291-A5AA-B89EDECFEB60}" type="pres">
      <dgm:prSet presAssocID="{E7790EBB-F314-47DA-AEF1-89F63EF9E631}" presName="parentLeftMargin" presStyleLbl="node1" presStyleIdx="4" presStyleCnt="6"/>
      <dgm:spPr/>
      <dgm:t>
        <a:bodyPr/>
        <a:lstStyle/>
        <a:p>
          <a:endParaRPr lang="en-US"/>
        </a:p>
      </dgm:t>
    </dgm:pt>
    <dgm:pt modelId="{9044D82C-D3BD-4ED6-A061-EE56F9A6D963}" type="pres">
      <dgm:prSet presAssocID="{E7790EBB-F314-47DA-AEF1-89F63EF9E631}" presName="parentText" presStyleLbl="node1" presStyleIdx="5" presStyleCnt="6" custLinFactX="21499" custLinFactNeighborX="100000">
        <dgm:presLayoutVars>
          <dgm:chMax val="0"/>
          <dgm:bulletEnabled val="1"/>
        </dgm:presLayoutVars>
      </dgm:prSet>
      <dgm:spPr/>
      <dgm:t>
        <a:bodyPr/>
        <a:lstStyle/>
        <a:p>
          <a:endParaRPr lang="en-US"/>
        </a:p>
      </dgm:t>
    </dgm:pt>
    <dgm:pt modelId="{07805889-EEFE-43EA-9BD3-E4C2BB02757F}" type="pres">
      <dgm:prSet presAssocID="{E7790EBB-F314-47DA-AEF1-89F63EF9E631}" presName="negativeSpace" presStyleCnt="0"/>
      <dgm:spPr/>
    </dgm:pt>
    <dgm:pt modelId="{616FC20D-E3AE-4F49-967B-4E8E0A71ED22}" type="pres">
      <dgm:prSet presAssocID="{E7790EBB-F314-47DA-AEF1-89F63EF9E631}" presName="childText" presStyleLbl="conFgAcc1" presStyleIdx="5" presStyleCnt="6">
        <dgm:presLayoutVars>
          <dgm:bulletEnabled val="1"/>
        </dgm:presLayoutVars>
      </dgm:prSet>
      <dgm:spPr/>
    </dgm:pt>
  </dgm:ptLst>
  <dgm:cxnLst>
    <dgm:cxn modelId="{0220F726-8E5A-498B-8B2C-E8B34DE934CA}" srcId="{5BAAE74C-4A24-4471-A49B-54CD396E148E}" destId="{A3D5A068-836E-4862-8916-B3D62E78935F}" srcOrd="2" destOrd="0" parTransId="{A5A6AC4D-4FF0-4C1B-9B17-89A96B13ACAC}" sibTransId="{E55BF969-D9E8-4A04-831C-D1442E84E989}"/>
    <dgm:cxn modelId="{B2276DDA-EC52-47D6-9152-D106CD195E64}" type="presOf" srcId="{A3D5A068-836E-4862-8916-B3D62E78935F}" destId="{D3347F9E-62CD-4945-A9A2-0F705E2402A4}" srcOrd="1" destOrd="0" presId="urn:microsoft.com/office/officeart/2005/8/layout/list1"/>
    <dgm:cxn modelId="{C3B4F27C-CFE2-4CF9-B511-1B5A421B8242}" type="presOf" srcId="{FBD49995-2560-44EB-BC4E-9CC9F71E6F9B}" destId="{CE070FEB-1934-4EC2-A0B4-A6900D306F23}" srcOrd="1" destOrd="0" presId="urn:microsoft.com/office/officeart/2005/8/layout/list1"/>
    <dgm:cxn modelId="{418CD862-E1F1-4ECA-A8B5-9DB8359B241A}" srcId="{5BAAE74C-4A24-4471-A49B-54CD396E148E}" destId="{E7790EBB-F314-47DA-AEF1-89F63EF9E631}" srcOrd="5" destOrd="0" parTransId="{127E7207-CEC6-4D56-ABF9-5BC83901BEEE}" sibTransId="{B55E83D9-B0E7-4B99-B8A7-1B5BC187C0F4}"/>
    <dgm:cxn modelId="{467664B3-97FE-4BBC-8944-77EA0CBB89CF}" srcId="{5BAAE74C-4A24-4471-A49B-54CD396E148E}" destId="{846F2707-962F-418B-A558-EED098AD2142}" srcOrd="1" destOrd="0" parTransId="{81201E91-55C7-43F8-8B5B-C5148B6816CF}" sibTransId="{3447EDA4-D95F-435F-893C-6C5003511673}"/>
    <dgm:cxn modelId="{F7947828-12D1-4333-B23C-EBC66CF3D410}" type="presOf" srcId="{BE4DD2F5-8E77-4A05-BA92-E02F80AC5592}" destId="{7158BDAC-5A13-446B-9A66-61DB94875D99}" srcOrd="0" destOrd="0" presId="urn:microsoft.com/office/officeart/2005/8/layout/list1"/>
    <dgm:cxn modelId="{AB974187-A013-4E92-89E2-0437D605783D}" srcId="{5BAAE74C-4A24-4471-A49B-54CD396E148E}" destId="{BE4DD2F5-8E77-4A05-BA92-E02F80AC5592}" srcOrd="0" destOrd="0" parTransId="{456C4A13-D4A8-4B98-AC03-A9899979941D}" sibTransId="{C19E3452-4ECF-4133-8BB3-13CF374F41BB}"/>
    <dgm:cxn modelId="{83E757CE-3F19-477C-990E-012A4BF229B4}" type="presOf" srcId="{7E1ECEB1-802A-4C51-A5F0-DBF352C3E50F}" destId="{297441D3-AC8F-4F88-A23C-B7F774DDAC25}" srcOrd="0" destOrd="0" presId="urn:microsoft.com/office/officeart/2005/8/layout/list1"/>
    <dgm:cxn modelId="{6480519E-197C-4E50-85E3-073CA749929D}" type="presOf" srcId="{E7790EBB-F314-47DA-AEF1-89F63EF9E631}" destId="{D3F89CA0-1D95-4291-A5AA-B89EDECFEB60}" srcOrd="0" destOrd="0" presId="urn:microsoft.com/office/officeart/2005/8/layout/list1"/>
    <dgm:cxn modelId="{B5AE7E8C-0722-45A7-982E-C98093C88E11}" type="presOf" srcId="{5BAAE74C-4A24-4471-A49B-54CD396E148E}" destId="{2361F4DA-03B9-446C-A339-6AC833147AE0}" srcOrd="0" destOrd="0" presId="urn:microsoft.com/office/officeart/2005/8/layout/list1"/>
    <dgm:cxn modelId="{308DF169-31C5-452F-AD06-884D8F06C9CE}" type="presOf" srcId="{A3D5A068-836E-4862-8916-B3D62E78935F}" destId="{F1F3E359-5E4B-4AC3-8302-CFA3361B1C38}" srcOrd="0" destOrd="0" presId="urn:microsoft.com/office/officeart/2005/8/layout/list1"/>
    <dgm:cxn modelId="{56380CC3-D7EF-42DB-AF01-11D62600E1FA}" srcId="{5BAAE74C-4A24-4471-A49B-54CD396E148E}" destId="{FBD49995-2560-44EB-BC4E-9CC9F71E6F9B}" srcOrd="4" destOrd="0" parTransId="{0EB5E214-8968-4A35-A27D-EC2350BD4A0F}" sibTransId="{3681DA0B-C6F4-4FD8-9A6D-0A59B01396E8}"/>
    <dgm:cxn modelId="{C8070929-4B63-4F90-8340-B4B39BE1AD5C}" type="presOf" srcId="{BE4DD2F5-8E77-4A05-BA92-E02F80AC5592}" destId="{E35D9FC2-06F6-4B9A-90FC-A16C2AC611FD}" srcOrd="1" destOrd="0" presId="urn:microsoft.com/office/officeart/2005/8/layout/list1"/>
    <dgm:cxn modelId="{5C31044C-619A-4E79-9CAF-85E514AB7350}" type="presOf" srcId="{FBD49995-2560-44EB-BC4E-9CC9F71E6F9B}" destId="{5BBCF1E8-B491-45A1-A823-1323DFD521A3}" srcOrd="0" destOrd="0" presId="urn:microsoft.com/office/officeart/2005/8/layout/list1"/>
    <dgm:cxn modelId="{4D903222-E572-4A5C-A42E-9849CEA9D65F}" type="presOf" srcId="{846F2707-962F-418B-A558-EED098AD2142}" destId="{C7FAB8CB-FAB2-46B2-9ACE-EC75AD3DA455}" srcOrd="1" destOrd="0" presId="urn:microsoft.com/office/officeart/2005/8/layout/list1"/>
    <dgm:cxn modelId="{D99254F8-41A6-4212-9D05-7F2A4758C65A}" type="presOf" srcId="{846F2707-962F-418B-A558-EED098AD2142}" destId="{594B3E15-85D9-4319-A1E3-E441DD7A9055}" srcOrd="0" destOrd="0" presId="urn:microsoft.com/office/officeart/2005/8/layout/list1"/>
    <dgm:cxn modelId="{99EDC5B7-1D78-4D36-B413-5135C7912D86}" type="presOf" srcId="{E7790EBB-F314-47DA-AEF1-89F63EF9E631}" destId="{9044D82C-D3BD-4ED6-A061-EE56F9A6D963}" srcOrd="1" destOrd="0" presId="urn:microsoft.com/office/officeart/2005/8/layout/list1"/>
    <dgm:cxn modelId="{384CBFEA-E531-488E-BEAF-B671B98BFF28}" type="presOf" srcId="{7E1ECEB1-802A-4C51-A5F0-DBF352C3E50F}" destId="{156C781B-D1C0-44AB-96A1-F8ADF94AB436}" srcOrd="1" destOrd="0" presId="urn:microsoft.com/office/officeart/2005/8/layout/list1"/>
    <dgm:cxn modelId="{390E8821-B078-48CE-865D-FA79912E66F3}" srcId="{5BAAE74C-4A24-4471-A49B-54CD396E148E}" destId="{7E1ECEB1-802A-4C51-A5F0-DBF352C3E50F}" srcOrd="3" destOrd="0" parTransId="{5AC25132-A316-45BD-986B-64A2CA2DA4AC}" sibTransId="{72DAF7E0-EBBE-423E-BC00-9B82BF80EC42}"/>
    <dgm:cxn modelId="{64E8CACE-32B7-489A-8214-792C40032A19}" type="presParOf" srcId="{2361F4DA-03B9-446C-A339-6AC833147AE0}" destId="{159923FC-D5B2-442D-B392-6D8D898B2EB4}" srcOrd="0" destOrd="0" presId="urn:microsoft.com/office/officeart/2005/8/layout/list1"/>
    <dgm:cxn modelId="{B67FC7A5-51F2-41D0-98EF-54B7B90E9C25}" type="presParOf" srcId="{159923FC-D5B2-442D-B392-6D8D898B2EB4}" destId="{7158BDAC-5A13-446B-9A66-61DB94875D99}" srcOrd="0" destOrd="0" presId="urn:microsoft.com/office/officeart/2005/8/layout/list1"/>
    <dgm:cxn modelId="{595BAD89-B7EC-41CC-9FBF-8F2C4A48C85D}" type="presParOf" srcId="{159923FC-D5B2-442D-B392-6D8D898B2EB4}" destId="{E35D9FC2-06F6-4B9A-90FC-A16C2AC611FD}" srcOrd="1" destOrd="0" presId="urn:microsoft.com/office/officeart/2005/8/layout/list1"/>
    <dgm:cxn modelId="{00789480-893C-4E28-A29D-B84150B08F8D}" type="presParOf" srcId="{2361F4DA-03B9-446C-A339-6AC833147AE0}" destId="{825E0930-0885-4FB2-B984-BD8BD8517EA5}" srcOrd="1" destOrd="0" presId="urn:microsoft.com/office/officeart/2005/8/layout/list1"/>
    <dgm:cxn modelId="{EBFD8179-F0C6-4CF8-B3BF-CEEB2D8287BB}" type="presParOf" srcId="{2361F4DA-03B9-446C-A339-6AC833147AE0}" destId="{9641CDC4-4A48-4244-A767-4755A1517B81}" srcOrd="2" destOrd="0" presId="urn:microsoft.com/office/officeart/2005/8/layout/list1"/>
    <dgm:cxn modelId="{1C684F6F-C4FC-45E0-B987-4A41BF910D79}" type="presParOf" srcId="{2361F4DA-03B9-446C-A339-6AC833147AE0}" destId="{BCA5FE66-E410-4C2B-B7A3-134859F1A22B}" srcOrd="3" destOrd="0" presId="urn:microsoft.com/office/officeart/2005/8/layout/list1"/>
    <dgm:cxn modelId="{7C81B7A6-925B-40C5-8DA8-AD90A020134B}" type="presParOf" srcId="{2361F4DA-03B9-446C-A339-6AC833147AE0}" destId="{326961C3-1F73-4C78-878E-945B65EE61DE}" srcOrd="4" destOrd="0" presId="urn:microsoft.com/office/officeart/2005/8/layout/list1"/>
    <dgm:cxn modelId="{52270C78-655D-4CDF-8BBC-35D0324EF747}" type="presParOf" srcId="{326961C3-1F73-4C78-878E-945B65EE61DE}" destId="{594B3E15-85D9-4319-A1E3-E441DD7A9055}" srcOrd="0" destOrd="0" presId="urn:microsoft.com/office/officeart/2005/8/layout/list1"/>
    <dgm:cxn modelId="{A9C979C6-0A72-43D5-BC63-05BE58EC1515}" type="presParOf" srcId="{326961C3-1F73-4C78-878E-945B65EE61DE}" destId="{C7FAB8CB-FAB2-46B2-9ACE-EC75AD3DA455}" srcOrd="1" destOrd="0" presId="urn:microsoft.com/office/officeart/2005/8/layout/list1"/>
    <dgm:cxn modelId="{96215701-EA4A-40E7-B1A4-D1F6B47827CD}" type="presParOf" srcId="{2361F4DA-03B9-446C-A339-6AC833147AE0}" destId="{949DA19A-867E-4294-8A4A-D5E1C8CFCCAD}" srcOrd="5" destOrd="0" presId="urn:microsoft.com/office/officeart/2005/8/layout/list1"/>
    <dgm:cxn modelId="{D249211B-6A79-426D-87F2-B6B88F2DB14E}" type="presParOf" srcId="{2361F4DA-03B9-446C-A339-6AC833147AE0}" destId="{79CA3E53-A842-41B4-8EBE-A7CB7CBD1261}" srcOrd="6" destOrd="0" presId="urn:microsoft.com/office/officeart/2005/8/layout/list1"/>
    <dgm:cxn modelId="{68BB6937-5427-46C3-B4D4-2162A7ACB439}" type="presParOf" srcId="{2361F4DA-03B9-446C-A339-6AC833147AE0}" destId="{A62C4E01-7E37-45F5-A809-D4E929017A28}" srcOrd="7" destOrd="0" presId="urn:microsoft.com/office/officeart/2005/8/layout/list1"/>
    <dgm:cxn modelId="{D4190779-EC6B-453D-BEBF-11AA9F6AA6B4}" type="presParOf" srcId="{2361F4DA-03B9-446C-A339-6AC833147AE0}" destId="{E121ADB1-8C0D-4809-B12B-7992D9154725}" srcOrd="8" destOrd="0" presId="urn:microsoft.com/office/officeart/2005/8/layout/list1"/>
    <dgm:cxn modelId="{4669D3F1-1B97-4CBA-B77E-C2950244CD2C}" type="presParOf" srcId="{E121ADB1-8C0D-4809-B12B-7992D9154725}" destId="{F1F3E359-5E4B-4AC3-8302-CFA3361B1C38}" srcOrd="0" destOrd="0" presId="urn:microsoft.com/office/officeart/2005/8/layout/list1"/>
    <dgm:cxn modelId="{A7ADF6B9-8752-48ED-BC2B-9B06EC352B7F}" type="presParOf" srcId="{E121ADB1-8C0D-4809-B12B-7992D9154725}" destId="{D3347F9E-62CD-4945-A9A2-0F705E2402A4}" srcOrd="1" destOrd="0" presId="urn:microsoft.com/office/officeart/2005/8/layout/list1"/>
    <dgm:cxn modelId="{70F30EB5-D55E-46E0-B7D0-A96AD93303DF}" type="presParOf" srcId="{2361F4DA-03B9-446C-A339-6AC833147AE0}" destId="{AABF8D0C-9C06-4C88-9788-FF1B6C09E5A3}" srcOrd="9" destOrd="0" presId="urn:microsoft.com/office/officeart/2005/8/layout/list1"/>
    <dgm:cxn modelId="{D9521A14-72EB-4177-9B38-E9360BA11B92}" type="presParOf" srcId="{2361F4DA-03B9-446C-A339-6AC833147AE0}" destId="{F41E00AE-6346-4B79-949D-A65B339E9543}" srcOrd="10" destOrd="0" presId="urn:microsoft.com/office/officeart/2005/8/layout/list1"/>
    <dgm:cxn modelId="{05A25F8D-5027-4FE7-AB4A-31595B01F4BA}" type="presParOf" srcId="{2361F4DA-03B9-446C-A339-6AC833147AE0}" destId="{AD33A50E-B59E-47A2-BCD2-58CA3D9FC469}" srcOrd="11" destOrd="0" presId="urn:microsoft.com/office/officeart/2005/8/layout/list1"/>
    <dgm:cxn modelId="{BD3D57A5-7E12-48E2-832E-290283F63924}" type="presParOf" srcId="{2361F4DA-03B9-446C-A339-6AC833147AE0}" destId="{2FD0A930-B5B6-4DC6-BB4A-12AA15931FDA}" srcOrd="12" destOrd="0" presId="urn:microsoft.com/office/officeart/2005/8/layout/list1"/>
    <dgm:cxn modelId="{A2D13119-4FDE-4BE4-94AC-4E651895F564}" type="presParOf" srcId="{2FD0A930-B5B6-4DC6-BB4A-12AA15931FDA}" destId="{297441D3-AC8F-4F88-A23C-B7F774DDAC25}" srcOrd="0" destOrd="0" presId="urn:microsoft.com/office/officeart/2005/8/layout/list1"/>
    <dgm:cxn modelId="{C124B534-5498-40E3-96ED-34A16BB7B76B}" type="presParOf" srcId="{2FD0A930-B5B6-4DC6-BB4A-12AA15931FDA}" destId="{156C781B-D1C0-44AB-96A1-F8ADF94AB436}" srcOrd="1" destOrd="0" presId="urn:microsoft.com/office/officeart/2005/8/layout/list1"/>
    <dgm:cxn modelId="{39808FF5-D2B4-4E11-B008-BC6411B1CCD1}" type="presParOf" srcId="{2361F4DA-03B9-446C-A339-6AC833147AE0}" destId="{560709AD-DB67-47D5-B8BA-ECBFFE20FC79}" srcOrd="13" destOrd="0" presId="urn:microsoft.com/office/officeart/2005/8/layout/list1"/>
    <dgm:cxn modelId="{43430587-A91F-4867-84D6-2644EBD95C3E}" type="presParOf" srcId="{2361F4DA-03B9-446C-A339-6AC833147AE0}" destId="{F94926F1-6EFE-4BC2-AE13-255401E9BC7B}" srcOrd="14" destOrd="0" presId="urn:microsoft.com/office/officeart/2005/8/layout/list1"/>
    <dgm:cxn modelId="{B56F3472-ED24-44B1-80A7-B6F1BB4455CA}" type="presParOf" srcId="{2361F4DA-03B9-446C-A339-6AC833147AE0}" destId="{8EE4FB2A-D8BD-46C2-A138-1439845A6B0F}" srcOrd="15" destOrd="0" presId="urn:microsoft.com/office/officeart/2005/8/layout/list1"/>
    <dgm:cxn modelId="{A2D70241-2DA0-4F78-9CB6-C4B6DF295BBD}" type="presParOf" srcId="{2361F4DA-03B9-446C-A339-6AC833147AE0}" destId="{3BD85DB4-3BC4-4993-9970-3F9DBC2BD761}" srcOrd="16" destOrd="0" presId="urn:microsoft.com/office/officeart/2005/8/layout/list1"/>
    <dgm:cxn modelId="{927CFBEE-E1DA-43A0-9EA6-A1B53AD1953E}" type="presParOf" srcId="{3BD85DB4-3BC4-4993-9970-3F9DBC2BD761}" destId="{5BBCF1E8-B491-45A1-A823-1323DFD521A3}" srcOrd="0" destOrd="0" presId="urn:microsoft.com/office/officeart/2005/8/layout/list1"/>
    <dgm:cxn modelId="{E984F8E2-4758-44B3-8FE2-E6B5F056A0C4}" type="presParOf" srcId="{3BD85DB4-3BC4-4993-9970-3F9DBC2BD761}" destId="{CE070FEB-1934-4EC2-A0B4-A6900D306F23}" srcOrd="1" destOrd="0" presId="urn:microsoft.com/office/officeart/2005/8/layout/list1"/>
    <dgm:cxn modelId="{1591887B-1DC2-47ED-B6B0-362D7B5560B4}" type="presParOf" srcId="{2361F4DA-03B9-446C-A339-6AC833147AE0}" destId="{E6A54E2F-D312-4EBE-B52C-DE13F63DFE34}" srcOrd="17" destOrd="0" presId="urn:microsoft.com/office/officeart/2005/8/layout/list1"/>
    <dgm:cxn modelId="{3945F43E-B99F-4D4B-BC6A-468F6A8E747D}" type="presParOf" srcId="{2361F4DA-03B9-446C-A339-6AC833147AE0}" destId="{B3949A11-9549-408E-BCBF-06022AB5432B}" srcOrd="18" destOrd="0" presId="urn:microsoft.com/office/officeart/2005/8/layout/list1"/>
    <dgm:cxn modelId="{68B3C30E-8967-4A61-98CB-31012B368660}" type="presParOf" srcId="{2361F4DA-03B9-446C-A339-6AC833147AE0}" destId="{9B40D3B6-15FC-4814-AECA-F1F74E3AF7D1}" srcOrd="19" destOrd="0" presId="urn:microsoft.com/office/officeart/2005/8/layout/list1"/>
    <dgm:cxn modelId="{5C5EA622-BA7F-48BB-A98F-4B886FDF1577}" type="presParOf" srcId="{2361F4DA-03B9-446C-A339-6AC833147AE0}" destId="{01331563-0C45-4720-AA17-C07506876A60}" srcOrd="20" destOrd="0" presId="urn:microsoft.com/office/officeart/2005/8/layout/list1"/>
    <dgm:cxn modelId="{BF1EDE90-4F7E-4032-8C85-B912EAA6AB7C}" type="presParOf" srcId="{01331563-0C45-4720-AA17-C07506876A60}" destId="{D3F89CA0-1D95-4291-A5AA-B89EDECFEB60}" srcOrd="0" destOrd="0" presId="urn:microsoft.com/office/officeart/2005/8/layout/list1"/>
    <dgm:cxn modelId="{A485B778-A34D-4205-82E2-EB25319A44A8}" type="presParOf" srcId="{01331563-0C45-4720-AA17-C07506876A60}" destId="{9044D82C-D3BD-4ED6-A061-EE56F9A6D963}" srcOrd="1" destOrd="0" presId="urn:microsoft.com/office/officeart/2005/8/layout/list1"/>
    <dgm:cxn modelId="{542A0FFB-05D6-443B-AF6B-E31C8827D1D7}" type="presParOf" srcId="{2361F4DA-03B9-446C-A339-6AC833147AE0}" destId="{07805889-EEFE-43EA-9BD3-E4C2BB02757F}" srcOrd="21" destOrd="0" presId="urn:microsoft.com/office/officeart/2005/8/layout/list1"/>
    <dgm:cxn modelId="{EDD9820F-A853-4224-A104-2DD56A16A91F}" type="presParOf" srcId="{2361F4DA-03B9-446C-A339-6AC833147AE0}" destId="{616FC20D-E3AE-4F49-967B-4E8E0A71ED2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E9420-4443-4BC1-97F2-8B2A3B1F6F06}" type="doc">
      <dgm:prSet loTypeId="urn:microsoft.com/office/officeart/2005/8/layout/arrow2" loCatId="process" qsTypeId="urn:microsoft.com/office/officeart/2005/8/quickstyle/simple5" qsCatId="simple" csTypeId="urn:microsoft.com/office/officeart/2005/8/colors/accent0_3" csCatId="mainScheme" phldr="1"/>
      <dgm:spPr/>
    </dgm:pt>
    <dgm:pt modelId="{6F7D2E06-FEF4-4733-9AE1-5CB6F22C0322}">
      <dgm:prSet phldrT="[Text]" custT="1"/>
      <dgm:spPr/>
      <dgm:t>
        <a:bodyPr/>
        <a:lstStyle/>
        <a:p>
          <a:r>
            <a:rPr lang="en-US" sz="3600" b="1" dirty="0" smtClean="0"/>
            <a:t>Six Sigma (1800-1920)</a:t>
          </a:r>
          <a:endParaRPr lang="en-US" sz="3600" b="1" dirty="0"/>
        </a:p>
      </dgm:t>
    </dgm:pt>
    <dgm:pt modelId="{1818628F-AAF0-412A-8CCA-1470018ECAD4}" type="parTrans" cxnId="{6243A0DB-EB63-4636-8A08-BCF6C7ED161A}">
      <dgm:prSet/>
      <dgm:spPr/>
      <dgm:t>
        <a:bodyPr/>
        <a:lstStyle/>
        <a:p>
          <a:endParaRPr lang="en-US" sz="1400"/>
        </a:p>
      </dgm:t>
    </dgm:pt>
    <dgm:pt modelId="{043C25AB-A62C-4CBA-9AA6-4278C084FFF4}" type="sibTrans" cxnId="{6243A0DB-EB63-4636-8A08-BCF6C7ED161A}">
      <dgm:prSet/>
      <dgm:spPr/>
      <dgm:t>
        <a:bodyPr/>
        <a:lstStyle/>
        <a:p>
          <a:endParaRPr lang="en-US" sz="1400"/>
        </a:p>
      </dgm:t>
    </dgm:pt>
    <dgm:pt modelId="{FEE6FC25-E33C-454D-BFB4-420C8865EACE}">
      <dgm:prSet phldrT="[Text]" custT="1"/>
      <dgm:spPr/>
      <dgm:t>
        <a:bodyPr/>
        <a:lstStyle/>
        <a:p>
          <a:r>
            <a:rPr lang="en-US" sz="3600" b="1" dirty="0" smtClean="0"/>
            <a:t>Lean (1980’s)</a:t>
          </a:r>
          <a:endParaRPr lang="en-US" sz="3600" b="1" dirty="0"/>
        </a:p>
      </dgm:t>
    </dgm:pt>
    <dgm:pt modelId="{A5F3F16D-689A-4B6D-857F-520F5BD99626}" type="parTrans" cxnId="{17C98AAF-6B69-4CDD-8221-E331B097D085}">
      <dgm:prSet/>
      <dgm:spPr/>
      <dgm:t>
        <a:bodyPr/>
        <a:lstStyle/>
        <a:p>
          <a:endParaRPr lang="en-US" sz="1400"/>
        </a:p>
      </dgm:t>
    </dgm:pt>
    <dgm:pt modelId="{5ED9C0EE-AFB3-4055-83BF-25201BF04E46}" type="sibTrans" cxnId="{17C98AAF-6B69-4CDD-8221-E331B097D085}">
      <dgm:prSet/>
      <dgm:spPr/>
      <dgm:t>
        <a:bodyPr/>
        <a:lstStyle/>
        <a:p>
          <a:endParaRPr lang="en-US" sz="1400"/>
        </a:p>
      </dgm:t>
    </dgm:pt>
    <dgm:pt modelId="{8C74162C-85B6-426C-ACA0-DA8387B9E675}">
      <dgm:prSet phldrT="[Text]" custT="1"/>
      <dgm:spPr/>
      <dgm:t>
        <a:bodyPr/>
        <a:lstStyle/>
        <a:p>
          <a:r>
            <a:rPr lang="en-US" sz="3200" b="1" dirty="0" smtClean="0"/>
            <a:t>Lean Six Sigma (1990’s)</a:t>
          </a:r>
          <a:endParaRPr lang="en-US" sz="3200" b="1" dirty="0"/>
        </a:p>
      </dgm:t>
    </dgm:pt>
    <dgm:pt modelId="{D7B0B979-1DE0-40F0-B2B3-58F13DC50FEC}" type="parTrans" cxnId="{DC07F8ED-772C-4C62-882D-3FF5AE0913C6}">
      <dgm:prSet/>
      <dgm:spPr/>
      <dgm:t>
        <a:bodyPr/>
        <a:lstStyle/>
        <a:p>
          <a:endParaRPr lang="en-US" sz="1400"/>
        </a:p>
      </dgm:t>
    </dgm:pt>
    <dgm:pt modelId="{D9A09E0D-E23A-4526-B3C3-64AC8AC8FEFC}" type="sibTrans" cxnId="{DC07F8ED-772C-4C62-882D-3FF5AE0913C6}">
      <dgm:prSet/>
      <dgm:spPr/>
      <dgm:t>
        <a:bodyPr/>
        <a:lstStyle/>
        <a:p>
          <a:endParaRPr lang="en-US" sz="1400"/>
        </a:p>
      </dgm:t>
    </dgm:pt>
    <dgm:pt modelId="{882DB8D9-A884-4C30-86C5-902BF7F21666}" type="pres">
      <dgm:prSet presAssocID="{2BCE9420-4443-4BC1-97F2-8B2A3B1F6F06}" presName="arrowDiagram" presStyleCnt="0">
        <dgm:presLayoutVars>
          <dgm:chMax val="5"/>
          <dgm:dir/>
          <dgm:resizeHandles val="exact"/>
        </dgm:presLayoutVars>
      </dgm:prSet>
      <dgm:spPr/>
    </dgm:pt>
    <dgm:pt modelId="{B5CA0C6D-0483-4187-BDBC-4EBD6809CB76}" type="pres">
      <dgm:prSet presAssocID="{2BCE9420-4443-4BC1-97F2-8B2A3B1F6F06}" presName="arrow" presStyleLbl="bgShp" presStyleIdx="0" presStyleCnt="1"/>
      <dgm:spPr/>
    </dgm:pt>
    <dgm:pt modelId="{6A5C0331-310E-4D80-AD23-80D3C0935339}" type="pres">
      <dgm:prSet presAssocID="{2BCE9420-4443-4BC1-97F2-8B2A3B1F6F06}" presName="arrowDiagram3" presStyleCnt="0"/>
      <dgm:spPr/>
    </dgm:pt>
    <dgm:pt modelId="{643DA428-EBE5-4B40-B723-E19529BE7E7F}" type="pres">
      <dgm:prSet presAssocID="{6F7D2E06-FEF4-4733-9AE1-5CB6F22C0322}" presName="bullet3a" presStyleLbl="node1" presStyleIdx="0" presStyleCnt="3"/>
      <dgm:spPr>
        <a:solidFill>
          <a:schemeClr val="bg2">
            <a:lumMod val="90000"/>
          </a:schemeClr>
        </a:solidFill>
      </dgm:spPr>
    </dgm:pt>
    <dgm:pt modelId="{C6A6E4D6-54C8-4576-9D2E-BBDFCD4BB964}" type="pres">
      <dgm:prSet presAssocID="{6F7D2E06-FEF4-4733-9AE1-5CB6F22C0322}" presName="textBox3a" presStyleLbl="revTx" presStyleIdx="0" presStyleCnt="3" custScaleX="189938">
        <dgm:presLayoutVars>
          <dgm:bulletEnabled val="1"/>
        </dgm:presLayoutVars>
      </dgm:prSet>
      <dgm:spPr/>
      <dgm:t>
        <a:bodyPr/>
        <a:lstStyle/>
        <a:p>
          <a:endParaRPr lang="en-US"/>
        </a:p>
      </dgm:t>
    </dgm:pt>
    <dgm:pt modelId="{FA839C69-7888-4046-9F85-A5311114FB23}" type="pres">
      <dgm:prSet presAssocID="{FEE6FC25-E33C-454D-BFB4-420C8865EACE}" presName="bullet3b" presStyleLbl="node1" presStyleIdx="1" presStyleCnt="3"/>
      <dgm:spPr>
        <a:solidFill>
          <a:schemeClr val="bg2">
            <a:lumMod val="90000"/>
          </a:schemeClr>
        </a:solidFill>
      </dgm:spPr>
    </dgm:pt>
    <dgm:pt modelId="{F003581E-3441-42F2-83BC-7EF99687E57A}" type="pres">
      <dgm:prSet presAssocID="{FEE6FC25-E33C-454D-BFB4-420C8865EACE}" presName="textBox3b" presStyleLbl="revTx" presStyleIdx="1" presStyleCnt="3" custScaleX="119048" custScaleY="27672" custLinFactNeighborX="-4566" custLinFactNeighborY="-31718">
        <dgm:presLayoutVars>
          <dgm:bulletEnabled val="1"/>
        </dgm:presLayoutVars>
      </dgm:prSet>
      <dgm:spPr/>
      <dgm:t>
        <a:bodyPr/>
        <a:lstStyle/>
        <a:p>
          <a:endParaRPr lang="en-US"/>
        </a:p>
      </dgm:t>
    </dgm:pt>
    <dgm:pt modelId="{087E6CA6-FAE6-4A0B-8870-317DEEA1CEA1}" type="pres">
      <dgm:prSet presAssocID="{8C74162C-85B6-426C-ACA0-DA8387B9E675}" presName="bullet3c" presStyleLbl="node1" presStyleIdx="2" presStyleCnt="3"/>
      <dgm:spPr>
        <a:solidFill>
          <a:schemeClr val="bg2">
            <a:lumMod val="90000"/>
          </a:schemeClr>
        </a:solidFill>
      </dgm:spPr>
    </dgm:pt>
    <dgm:pt modelId="{0685070D-8BDF-4961-8AB1-F67ADAD310FF}" type="pres">
      <dgm:prSet presAssocID="{8C74162C-85B6-426C-ACA0-DA8387B9E675}" presName="textBox3c" presStyleLbl="revTx" presStyleIdx="2" presStyleCnt="3" custScaleX="186579" custScaleY="59374" custLinFactNeighborX="2232" custLinFactNeighborY="-14073">
        <dgm:presLayoutVars>
          <dgm:bulletEnabled val="1"/>
        </dgm:presLayoutVars>
      </dgm:prSet>
      <dgm:spPr/>
      <dgm:t>
        <a:bodyPr/>
        <a:lstStyle/>
        <a:p>
          <a:endParaRPr lang="en-US"/>
        </a:p>
      </dgm:t>
    </dgm:pt>
  </dgm:ptLst>
  <dgm:cxnLst>
    <dgm:cxn modelId="{DC07F8ED-772C-4C62-882D-3FF5AE0913C6}" srcId="{2BCE9420-4443-4BC1-97F2-8B2A3B1F6F06}" destId="{8C74162C-85B6-426C-ACA0-DA8387B9E675}" srcOrd="2" destOrd="0" parTransId="{D7B0B979-1DE0-40F0-B2B3-58F13DC50FEC}" sibTransId="{D9A09E0D-E23A-4526-B3C3-64AC8AC8FEFC}"/>
    <dgm:cxn modelId="{B5D3CABA-91AC-4615-B626-53FF18055413}" type="presOf" srcId="{8C74162C-85B6-426C-ACA0-DA8387B9E675}" destId="{0685070D-8BDF-4961-8AB1-F67ADAD310FF}" srcOrd="0" destOrd="0" presId="urn:microsoft.com/office/officeart/2005/8/layout/arrow2"/>
    <dgm:cxn modelId="{6243A0DB-EB63-4636-8A08-BCF6C7ED161A}" srcId="{2BCE9420-4443-4BC1-97F2-8B2A3B1F6F06}" destId="{6F7D2E06-FEF4-4733-9AE1-5CB6F22C0322}" srcOrd="0" destOrd="0" parTransId="{1818628F-AAF0-412A-8CCA-1470018ECAD4}" sibTransId="{043C25AB-A62C-4CBA-9AA6-4278C084FFF4}"/>
    <dgm:cxn modelId="{23850407-6F5C-4032-A4CE-EB7767FFF1F8}" type="presOf" srcId="{2BCE9420-4443-4BC1-97F2-8B2A3B1F6F06}" destId="{882DB8D9-A884-4C30-86C5-902BF7F21666}" srcOrd="0" destOrd="0" presId="urn:microsoft.com/office/officeart/2005/8/layout/arrow2"/>
    <dgm:cxn modelId="{F33B0380-71DA-476B-A100-F1D2358DC263}" type="presOf" srcId="{6F7D2E06-FEF4-4733-9AE1-5CB6F22C0322}" destId="{C6A6E4D6-54C8-4576-9D2E-BBDFCD4BB964}" srcOrd="0" destOrd="0" presId="urn:microsoft.com/office/officeart/2005/8/layout/arrow2"/>
    <dgm:cxn modelId="{17C98AAF-6B69-4CDD-8221-E331B097D085}" srcId="{2BCE9420-4443-4BC1-97F2-8B2A3B1F6F06}" destId="{FEE6FC25-E33C-454D-BFB4-420C8865EACE}" srcOrd="1" destOrd="0" parTransId="{A5F3F16D-689A-4B6D-857F-520F5BD99626}" sibTransId="{5ED9C0EE-AFB3-4055-83BF-25201BF04E46}"/>
    <dgm:cxn modelId="{975B07E8-3D7C-43B7-ADD0-12759237FDA8}" type="presOf" srcId="{FEE6FC25-E33C-454D-BFB4-420C8865EACE}" destId="{F003581E-3441-42F2-83BC-7EF99687E57A}" srcOrd="0" destOrd="0" presId="urn:microsoft.com/office/officeart/2005/8/layout/arrow2"/>
    <dgm:cxn modelId="{98D1B3E3-AD29-46FE-812A-6DE079EB89C8}" type="presParOf" srcId="{882DB8D9-A884-4C30-86C5-902BF7F21666}" destId="{B5CA0C6D-0483-4187-BDBC-4EBD6809CB76}" srcOrd="0" destOrd="0" presId="urn:microsoft.com/office/officeart/2005/8/layout/arrow2"/>
    <dgm:cxn modelId="{6241C2A7-160D-400B-B125-9F0C0DC9C034}" type="presParOf" srcId="{882DB8D9-A884-4C30-86C5-902BF7F21666}" destId="{6A5C0331-310E-4D80-AD23-80D3C0935339}" srcOrd="1" destOrd="0" presId="urn:microsoft.com/office/officeart/2005/8/layout/arrow2"/>
    <dgm:cxn modelId="{05D6C12E-D552-4A07-A276-372DF09CEDB5}" type="presParOf" srcId="{6A5C0331-310E-4D80-AD23-80D3C0935339}" destId="{643DA428-EBE5-4B40-B723-E19529BE7E7F}" srcOrd="0" destOrd="0" presId="urn:microsoft.com/office/officeart/2005/8/layout/arrow2"/>
    <dgm:cxn modelId="{462BBF32-DEEF-4DAD-A45F-332F07F7ED60}" type="presParOf" srcId="{6A5C0331-310E-4D80-AD23-80D3C0935339}" destId="{C6A6E4D6-54C8-4576-9D2E-BBDFCD4BB964}" srcOrd="1" destOrd="0" presId="urn:microsoft.com/office/officeart/2005/8/layout/arrow2"/>
    <dgm:cxn modelId="{8675C731-9AD7-4444-8D58-2EABB5556C5E}" type="presParOf" srcId="{6A5C0331-310E-4D80-AD23-80D3C0935339}" destId="{FA839C69-7888-4046-9F85-A5311114FB23}" srcOrd="2" destOrd="0" presId="urn:microsoft.com/office/officeart/2005/8/layout/arrow2"/>
    <dgm:cxn modelId="{16C213E1-7C4C-45D5-B1BB-050CF09BD510}" type="presParOf" srcId="{6A5C0331-310E-4D80-AD23-80D3C0935339}" destId="{F003581E-3441-42F2-83BC-7EF99687E57A}" srcOrd="3" destOrd="0" presId="urn:microsoft.com/office/officeart/2005/8/layout/arrow2"/>
    <dgm:cxn modelId="{20A1AD44-38E5-4109-86FA-3BBA7C56204E}" type="presParOf" srcId="{6A5C0331-310E-4D80-AD23-80D3C0935339}" destId="{087E6CA6-FAE6-4A0B-8870-317DEEA1CEA1}" srcOrd="4" destOrd="0" presId="urn:microsoft.com/office/officeart/2005/8/layout/arrow2"/>
    <dgm:cxn modelId="{40BA3F54-D859-44C0-83AB-501FA6B7BF34}" type="presParOf" srcId="{6A5C0331-310E-4D80-AD23-80D3C0935339}" destId="{0685070D-8BDF-4961-8AB1-F67ADAD310FF}"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72C735-0121-43D4-BCDA-EEFE1C46B34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13C2966-92B8-4265-9209-ED9F35DEECD3}">
      <dgm:prSet phldrT="[Text]"/>
      <dgm:spPr/>
      <dgm:t>
        <a:bodyPr/>
        <a:lstStyle/>
        <a:p>
          <a:r>
            <a:rPr lang="en-US" b="1" dirty="0" smtClean="0"/>
            <a:t>Six Sigma</a:t>
          </a:r>
          <a:endParaRPr lang="en-US" b="1" dirty="0"/>
        </a:p>
      </dgm:t>
    </dgm:pt>
    <dgm:pt modelId="{A689153C-F9D3-4A80-A12E-DD7B446C247C}" type="parTrans" cxnId="{E9CEB25D-9200-4119-8F58-F31721C0BCFF}">
      <dgm:prSet/>
      <dgm:spPr/>
      <dgm:t>
        <a:bodyPr/>
        <a:lstStyle/>
        <a:p>
          <a:endParaRPr lang="en-US" b="1"/>
        </a:p>
      </dgm:t>
    </dgm:pt>
    <dgm:pt modelId="{E15C172D-57A2-4876-A52D-DA19A0E71C73}" type="sibTrans" cxnId="{E9CEB25D-9200-4119-8F58-F31721C0BCFF}">
      <dgm:prSet/>
      <dgm:spPr/>
      <dgm:t>
        <a:bodyPr/>
        <a:lstStyle/>
        <a:p>
          <a:endParaRPr lang="en-US" b="1"/>
        </a:p>
      </dgm:t>
    </dgm:pt>
    <dgm:pt modelId="{5A8FA85F-606A-42EA-8310-D3ED304C73E3}">
      <dgm:prSet phldrT="[Text]"/>
      <dgm:spPr/>
      <dgm:t>
        <a:bodyPr/>
        <a:lstStyle/>
        <a:p>
          <a:r>
            <a:rPr lang="en-US" b="1" dirty="0" smtClean="0"/>
            <a:t>Defect Reduction</a:t>
          </a:r>
          <a:endParaRPr lang="en-US" b="1" dirty="0"/>
        </a:p>
      </dgm:t>
    </dgm:pt>
    <dgm:pt modelId="{32D83806-DC1D-4E66-9EF4-B56DA5EAC7B7}" type="parTrans" cxnId="{2490A388-26DC-49B8-A782-817042024A2A}">
      <dgm:prSet/>
      <dgm:spPr/>
      <dgm:t>
        <a:bodyPr/>
        <a:lstStyle/>
        <a:p>
          <a:endParaRPr lang="en-US" b="1"/>
        </a:p>
      </dgm:t>
    </dgm:pt>
    <dgm:pt modelId="{67110198-919F-4083-823C-A88CCBBCA401}" type="sibTrans" cxnId="{2490A388-26DC-49B8-A782-817042024A2A}">
      <dgm:prSet/>
      <dgm:spPr/>
      <dgm:t>
        <a:bodyPr/>
        <a:lstStyle/>
        <a:p>
          <a:endParaRPr lang="en-US" b="1"/>
        </a:p>
      </dgm:t>
    </dgm:pt>
    <dgm:pt modelId="{4ACFC556-6C82-41E9-93BB-F3CC0A998311}">
      <dgm:prSet phldrT="[Text]"/>
      <dgm:spPr/>
      <dgm:t>
        <a:bodyPr/>
        <a:lstStyle/>
        <a:p>
          <a:r>
            <a:rPr lang="en-US" b="1" dirty="0" smtClean="0"/>
            <a:t>DMADOV</a:t>
          </a:r>
          <a:endParaRPr lang="en-US" b="1" dirty="0"/>
        </a:p>
      </dgm:t>
    </dgm:pt>
    <dgm:pt modelId="{94F5E0B6-80DB-4672-B9ED-2E05EC44F5A3}" type="parTrans" cxnId="{53E5D37F-678A-470B-B962-AB35DA5897E3}">
      <dgm:prSet/>
      <dgm:spPr/>
      <dgm:t>
        <a:bodyPr/>
        <a:lstStyle/>
        <a:p>
          <a:endParaRPr lang="en-US" b="1"/>
        </a:p>
      </dgm:t>
    </dgm:pt>
    <dgm:pt modelId="{F0C9C3A7-8641-428E-8C5C-BB5766C97327}" type="sibTrans" cxnId="{53E5D37F-678A-470B-B962-AB35DA5897E3}">
      <dgm:prSet/>
      <dgm:spPr/>
      <dgm:t>
        <a:bodyPr/>
        <a:lstStyle/>
        <a:p>
          <a:endParaRPr lang="en-US" b="1"/>
        </a:p>
      </dgm:t>
    </dgm:pt>
    <dgm:pt modelId="{CAD0256E-5929-4F3E-AE85-38B6F1D3543A}">
      <dgm:prSet phldrT="[Text]"/>
      <dgm:spPr/>
      <dgm:t>
        <a:bodyPr/>
        <a:lstStyle/>
        <a:p>
          <a:r>
            <a:rPr lang="en-US" b="1" dirty="0" smtClean="0"/>
            <a:t>DMADV</a:t>
          </a:r>
          <a:endParaRPr lang="en-US" b="1" dirty="0"/>
        </a:p>
      </dgm:t>
    </dgm:pt>
    <dgm:pt modelId="{E1EF2D16-8498-45B4-8236-C3AFBA7073CE}" type="parTrans" cxnId="{63D8CF35-E7AE-4552-BA84-9C2B27B3AB5A}">
      <dgm:prSet/>
      <dgm:spPr/>
      <dgm:t>
        <a:bodyPr/>
        <a:lstStyle/>
        <a:p>
          <a:endParaRPr lang="en-US" b="1"/>
        </a:p>
      </dgm:t>
    </dgm:pt>
    <dgm:pt modelId="{3CA78E23-EFB7-4936-B658-02A0A12156D6}" type="sibTrans" cxnId="{63D8CF35-E7AE-4552-BA84-9C2B27B3AB5A}">
      <dgm:prSet/>
      <dgm:spPr/>
      <dgm:t>
        <a:bodyPr/>
        <a:lstStyle/>
        <a:p>
          <a:endParaRPr lang="en-US" b="1"/>
        </a:p>
      </dgm:t>
    </dgm:pt>
    <dgm:pt modelId="{4A5C6A01-6FE4-4A52-B1EA-DEE663148CFF}">
      <dgm:prSet phldrT="[Text]"/>
      <dgm:spPr/>
      <dgm:t>
        <a:bodyPr/>
        <a:lstStyle/>
        <a:p>
          <a:r>
            <a:rPr lang="en-US" b="1" dirty="0" smtClean="0"/>
            <a:t>Cycle Time Reduction</a:t>
          </a:r>
          <a:endParaRPr lang="en-US" b="1" dirty="0"/>
        </a:p>
      </dgm:t>
    </dgm:pt>
    <dgm:pt modelId="{7C57F539-B7C0-422B-A685-70570205968F}" type="parTrans" cxnId="{6876ED27-E69E-4884-BA78-23872B7D9ACD}">
      <dgm:prSet/>
      <dgm:spPr/>
      <dgm:t>
        <a:bodyPr/>
        <a:lstStyle/>
        <a:p>
          <a:endParaRPr lang="en-US" b="1"/>
        </a:p>
      </dgm:t>
    </dgm:pt>
    <dgm:pt modelId="{494C861B-7A51-4F82-B229-D8DA1BAB0956}" type="sibTrans" cxnId="{6876ED27-E69E-4884-BA78-23872B7D9ACD}">
      <dgm:prSet/>
      <dgm:spPr/>
      <dgm:t>
        <a:bodyPr/>
        <a:lstStyle/>
        <a:p>
          <a:endParaRPr lang="en-US" b="1"/>
        </a:p>
      </dgm:t>
    </dgm:pt>
    <dgm:pt modelId="{DFC8B510-C77D-47E1-A2FC-EA3BE2A8E5BD}">
      <dgm:prSet phldrT="[Text]"/>
      <dgm:spPr/>
      <dgm:t>
        <a:bodyPr/>
        <a:lstStyle/>
        <a:p>
          <a:r>
            <a:rPr lang="en-US" b="1" dirty="0" smtClean="0"/>
            <a:t>CFPM</a:t>
          </a:r>
          <a:endParaRPr lang="en-US" b="1" dirty="0"/>
        </a:p>
      </dgm:t>
    </dgm:pt>
    <dgm:pt modelId="{EC70E664-AABA-4608-A43F-C9FA9710F249}" type="parTrans" cxnId="{48AE9808-DBAF-44AF-8BC4-E5EAF96391A0}">
      <dgm:prSet/>
      <dgm:spPr/>
      <dgm:t>
        <a:bodyPr/>
        <a:lstStyle/>
        <a:p>
          <a:endParaRPr lang="en-US" b="1"/>
        </a:p>
      </dgm:t>
    </dgm:pt>
    <dgm:pt modelId="{8F733359-A333-4812-B173-A5E121CB105D}" type="sibTrans" cxnId="{48AE9808-DBAF-44AF-8BC4-E5EAF96391A0}">
      <dgm:prSet/>
      <dgm:spPr/>
      <dgm:t>
        <a:bodyPr/>
        <a:lstStyle/>
        <a:p>
          <a:endParaRPr lang="en-US" b="1"/>
        </a:p>
      </dgm:t>
    </dgm:pt>
    <dgm:pt modelId="{145971FE-02FA-4E94-B658-42A6AB30ECBD}">
      <dgm:prSet phldrT="[Text]"/>
      <dgm:spPr/>
      <dgm:t>
        <a:bodyPr/>
        <a:lstStyle/>
        <a:p>
          <a:r>
            <a:rPr lang="en-US" b="1" smtClean="0"/>
            <a:t>DMAIC</a:t>
          </a:r>
          <a:endParaRPr lang="en-US" b="1" dirty="0"/>
        </a:p>
      </dgm:t>
    </dgm:pt>
    <dgm:pt modelId="{9953EC14-CF00-47FB-A0B1-94A10C9194E7}" type="parTrans" cxnId="{2753187D-1569-4329-A5FB-168D1B022967}">
      <dgm:prSet/>
      <dgm:spPr/>
      <dgm:t>
        <a:bodyPr/>
        <a:lstStyle/>
        <a:p>
          <a:endParaRPr lang="en-US" b="1"/>
        </a:p>
      </dgm:t>
    </dgm:pt>
    <dgm:pt modelId="{1F5D326D-5E8A-4E18-9DF3-A2CD6D9F4F63}" type="sibTrans" cxnId="{2753187D-1569-4329-A5FB-168D1B022967}">
      <dgm:prSet/>
      <dgm:spPr/>
      <dgm:t>
        <a:bodyPr/>
        <a:lstStyle/>
        <a:p>
          <a:endParaRPr lang="en-US" b="1"/>
        </a:p>
      </dgm:t>
    </dgm:pt>
    <dgm:pt modelId="{FA385639-F496-43FA-9464-26CC9097FDCC}">
      <dgm:prSet phldrT="[Text]"/>
      <dgm:spPr/>
      <dgm:t>
        <a:bodyPr/>
        <a:lstStyle/>
        <a:p>
          <a:r>
            <a:rPr lang="en-US" b="1" smtClean="0"/>
            <a:t>DSSS</a:t>
          </a:r>
          <a:endParaRPr lang="en-US" b="1" dirty="0"/>
        </a:p>
      </dgm:t>
    </dgm:pt>
    <dgm:pt modelId="{93216AA5-EF40-4E64-9BCC-1D40D88745AE}" type="parTrans" cxnId="{198AE2E3-DECD-4337-9417-C5F04F275440}">
      <dgm:prSet/>
      <dgm:spPr/>
      <dgm:t>
        <a:bodyPr/>
        <a:lstStyle/>
        <a:p>
          <a:endParaRPr lang="en-US" b="1"/>
        </a:p>
      </dgm:t>
    </dgm:pt>
    <dgm:pt modelId="{3E116E79-7D84-485D-9FEC-37F37BE3EB0E}" type="sibTrans" cxnId="{198AE2E3-DECD-4337-9417-C5F04F275440}">
      <dgm:prSet/>
      <dgm:spPr/>
      <dgm:t>
        <a:bodyPr/>
        <a:lstStyle/>
        <a:p>
          <a:endParaRPr lang="en-US" b="1"/>
        </a:p>
      </dgm:t>
    </dgm:pt>
    <dgm:pt modelId="{9F4A85F0-A4C0-4602-9EC5-269BE7277E9C}" type="pres">
      <dgm:prSet presAssocID="{3672C735-0121-43D4-BCDA-EEFE1C46B348}" presName="hierChild1" presStyleCnt="0">
        <dgm:presLayoutVars>
          <dgm:chPref val="1"/>
          <dgm:dir/>
          <dgm:animOne val="branch"/>
          <dgm:animLvl val="lvl"/>
          <dgm:resizeHandles/>
        </dgm:presLayoutVars>
      </dgm:prSet>
      <dgm:spPr/>
      <dgm:t>
        <a:bodyPr/>
        <a:lstStyle/>
        <a:p>
          <a:endParaRPr lang="en-US"/>
        </a:p>
      </dgm:t>
    </dgm:pt>
    <dgm:pt modelId="{6672C38B-1D12-4351-AE6A-A8D2F1F0B4BB}" type="pres">
      <dgm:prSet presAssocID="{413C2966-92B8-4265-9209-ED9F35DEECD3}" presName="hierRoot1" presStyleCnt="0"/>
      <dgm:spPr/>
    </dgm:pt>
    <dgm:pt modelId="{F1025B50-B1A3-4702-B310-6C4531EC5998}" type="pres">
      <dgm:prSet presAssocID="{413C2966-92B8-4265-9209-ED9F35DEECD3}" presName="composite" presStyleCnt="0"/>
      <dgm:spPr/>
    </dgm:pt>
    <dgm:pt modelId="{80261AF8-BFF7-4960-B7F6-FCD71B22DB0E}" type="pres">
      <dgm:prSet presAssocID="{413C2966-92B8-4265-9209-ED9F35DEECD3}" presName="background" presStyleLbl="node0" presStyleIdx="0" presStyleCnt="1"/>
      <dgm:spPr/>
    </dgm:pt>
    <dgm:pt modelId="{A0FAA7CB-C87D-44BD-9728-7CE1253FC00B}" type="pres">
      <dgm:prSet presAssocID="{413C2966-92B8-4265-9209-ED9F35DEECD3}" presName="text" presStyleLbl="fgAcc0" presStyleIdx="0" presStyleCnt="1">
        <dgm:presLayoutVars>
          <dgm:chPref val="3"/>
        </dgm:presLayoutVars>
      </dgm:prSet>
      <dgm:spPr/>
      <dgm:t>
        <a:bodyPr/>
        <a:lstStyle/>
        <a:p>
          <a:endParaRPr lang="en-US"/>
        </a:p>
      </dgm:t>
    </dgm:pt>
    <dgm:pt modelId="{B521377E-942F-4481-B1CE-0913F4ED8BE9}" type="pres">
      <dgm:prSet presAssocID="{413C2966-92B8-4265-9209-ED9F35DEECD3}" presName="hierChild2" presStyleCnt="0"/>
      <dgm:spPr/>
    </dgm:pt>
    <dgm:pt modelId="{6192B708-F82D-4E73-B169-F2BC931F43B9}" type="pres">
      <dgm:prSet presAssocID="{32D83806-DC1D-4E66-9EF4-B56DA5EAC7B7}" presName="Name10" presStyleLbl="parChTrans1D2" presStyleIdx="0" presStyleCnt="2"/>
      <dgm:spPr/>
      <dgm:t>
        <a:bodyPr/>
        <a:lstStyle/>
        <a:p>
          <a:endParaRPr lang="en-US"/>
        </a:p>
      </dgm:t>
    </dgm:pt>
    <dgm:pt modelId="{21C61B9B-1650-41DA-B10F-6D0BE67B796B}" type="pres">
      <dgm:prSet presAssocID="{5A8FA85F-606A-42EA-8310-D3ED304C73E3}" presName="hierRoot2" presStyleCnt="0"/>
      <dgm:spPr/>
    </dgm:pt>
    <dgm:pt modelId="{C5CE2159-62DD-432E-A8B9-73B29FA59619}" type="pres">
      <dgm:prSet presAssocID="{5A8FA85F-606A-42EA-8310-D3ED304C73E3}" presName="composite2" presStyleCnt="0"/>
      <dgm:spPr/>
    </dgm:pt>
    <dgm:pt modelId="{D102E9C4-F891-42ED-98FD-7733295736BC}" type="pres">
      <dgm:prSet presAssocID="{5A8FA85F-606A-42EA-8310-D3ED304C73E3}" presName="background2" presStyleLbl="node2" presStyleIdx="0" presStyleCnt="2"/>
      <dgm:spPr/>
    </dgm:pt>
    <dgm:pt modelId="{50972871-9A4C-4951-8460-43F13716F89B}" type="pres">
      <dgm:prSet presAssocID="{5A8FA85F-606A-42EA-8310-D3ED304C73E3}" presName="text2" presStyleLbl="fgAcc2" presStyleIdx="0" presStyleCnt="2">
        <dgm:presLayoutVars>
          <dgm:chPref val="3"/>
        </dgm:presLayoutVars>
      </dgm:prSet>
      <dgm:spPr/>
      <dgm:t>
        <a:bodyPr/>
        <a:lstStyle/>
        <a:p>
          <a:endParaRPr lang="en-US"/>
        </a:p>
      </dgm:t>
    </dgm:pt>
    <dgm:pt modelId="{4418F55B-3082-4E22-9D4E-17F6270DA592}" type="pres">
      <dgm:prSet presAssocID="{5A8FA85F-606A-42EA-8310-D3ED304C73E3}" presName="hierChild3" presStyleCnt="0"/>
      <dgm:spPr/>
    </dgm:pt>
    <dgm:pt modelId="{5B7F69FA-63FE-4237-A5EA-A35D35A05B77}" type="pres">
      <dgm:prSet presAssocID="{94F5E0B6-80DB-4672-B9ED-2E05EC44F5A3}" presName="Name17" presStyleLbl="parChTrans1D3" presStyleIdx="0" presStyleCnt="5"/>
      <dgm:spPr/>
      <dgm:t>
        <a:bodyPr/>
        <a:lstStyle/>
        <a:p>
          <a:endParaRPr lang="en-US"/>
        </a:p>
      </dgm:t>
    </dgm:pt>
    <dgm:pt modelId="{71638FAD-BCDA-4AC5-96BD-54232A91F96C}" type="pres">
      <dgm:prSet presAssocID="{4ACFC556-6C82-41E9-93BB-F3CC0A998311}" presName="hierRoot3" presStyleCnt="0"/>
      <dgm:spPr/>
    </dgm:pt>
    <dgm:pt modelId="{7CE08BAF-34BD-41BC-B3EC-630BF6F15FA5}" type="pres">
      <dgm:prSet presAssocID="{4ACFC556-6C82-41E9-93BB-F3CC0A998311}" presName="composite3" presStyleCnt="0"/>
      <dgm:spPr/>
    </dgm:pt>
    <dgm:pt modelId="{B61E8814-01A8-4004-AF48-C70F0F67638D}" type="pres">
      <dgm:prSet presAssocID="{4ACFC556-6C82-41E9-93BB-F3CC0A998311}" presName="background3" presStyleLbl="node3" presStyleIdx="0" presStyleCnt="5"/>
      <dgm:spPr/>
    </dgm:pt>
    <dgm:pt modelId="{FD57DC1C-0405-42E4-A36D-D0E8BACDB16D}" type="pres">
      <dgm:prSet presAssocID="{4ACFC556-6C82-41E9-93BB-F3CC0A998311}" presName="text3" presStyleLbl="fgAcc3" presStyleIdx="0" presStyleCnt="5">
        <dgm:presLayoutVars>
          <dgm:chPref val="3"/>
        </dgm:presLayoutVars>
      </dgm:prSet>
      <dgm:spPr/>
      <dgm:t>
        <a:bodyPr/>
        <a:lstStyle/>
        <a:p>
          <a:endParaRPr lang="en-US"/>
        </a:p>
      </dgm:t>
    </dgm:pt>
    <dgm:pt modelId="{820807E6-B0E9-4BE9-8884-E16D62CC669B}" type="pres">
      <dgm:prSet presAssocID="{4ACFC556-6C82-41E9-93BB-F3CC0A998311}" presName="hierChild4" presStyleCnt="0"/>
      <dgm:spPr/>
    </dgm:pt>
    <dgm:pt modelId="{1081CD58-C67A-41BC-8BC6-FA573ABDE006}" type="pres">
      <dgm:prSet presAssocID="{E1EF2D16-8498-45B4-8236-C3AFBA7073CE}" presName="Name17" presStyleLbl="parChTrans1D3" presStyleIdx="1" presStyleCnt="5"/>
      <dgm:spPr/>
      <dgm:t>
        <a:bodyPr/>
        <a:lstStyle/>
        <a:p>
          <a:endParaRPr lang="en-US"/>
        </a:p>
      </dgm:t>
    </dgm:pt>
    <dgm:pt modelId="{1A7C98E5-7BB1-44F5-BB70-A5CCF0E8B3CE}" type="pres">
      <dgm:prSet presAssocID="{CAD0256E-5929-4F3E-AE85-38B6F1D3543A}" presName="hierRoot3" presStyleCnt="0"/>
      <dgm:spPr/>
    </dgm:pt>
    <dgm:pt modelId="{318C461A-3DA3-4FD3-AE78-B499180CAB2D}" type="pres">
      <dgm:prSet presAssocID="{CAD0256E-5929-4F3E-AE85-38B6F1D3543A}" presName="composite3" presStyleCnt="0"/>
      <dgm:spPr/>
    </dgm:pt>
    <dgm:pt modelId="{8ECC6EE6-BCCD-4788-92C6-924835D652A6}" type="pres">
      <dgm:prSet presAssocID="{CAD0256E-5929-4F3E-AE85-38B6F1D3543A}" presName="background3" presStyleLbl="node3" presStyleIdx="1" presStyleCnt="5"/>
      <dgm:spPr/>
    </dgm:pt>
    <dgm:pt modelId="{81473F55-4455-459D-8441-A4442D2A7CAE}" type="pres">
      <dgm:prSet presAssocID="{CAD0256E-5929-4F3E-AE85-38B6F1D3543A}" presName="text3" presStyleLbl="fgAcc3" presStyleIdx="1" presStyleCnt="5">
        <dgm:presLayoutVars>
          <dgm:chPref val="3"/>
        </dgm:presLayoutVars>
      </dgm:prSet>
      <dgm:spPr/>
      <dgm:t>
        <a:bodyPr/>
        <a:lstStyle/>
        <a:p>
          <a:endParaRPr lang="en-US"/>
        </a:p>
      </dgm:t>
    </dgm:pt>
    <dgm:pt modelId="{C3342D6D-7147-4F65-9DDE-12F2E50C0AF9}" type="pres">
      <dgm:prSet presAssocID="{CAD0256E-5929-4F3E-AE85-38B6F1D3543A}" presName="hierChild4" presStyleCnt="0"/>
      <dgm:spPr/>
    </dgm:pt>
    <dgm:pt modelId="{5AA448C7-B5DB-44D3-9396-9B5214751A61}" type="pres">
      <dgm:prSet presAssocID="{9953EC14-CF00-47FB-A0B1-94A10C9194E7}" presName="Name17" presStyleLbl="parChTrans1D3" presStyleIdx="2" presStyleCnt="5"/>
      <dgm:spPr/>
      <dgm:t>
        <a:bodyPr/>
        <a:lstStyle/>
        <a:p>
          <a:endParaRPr lang="en-US"/>
        </a:p>
      </dgm:t>
    </dgm:pt>
    <dgm:pt modelId="{081954F9-58D9-4339-9F97-591805188546}" type="pres">
      <dgm:prSet presAssocID="{145971FE-02FA-4E94-B658-42A6AB30ECBD}" presName="hierRoot3" presStyleCnt="0"/>
      <dgm:spPr/>
    </dgm:pt>
    <dgm:pt modelId="{2DB88231-FBB0-4DDD-90C0-0650A44C92C6}" type="pres">
      <dgm:prSet presAssocID="{145971FE-02FA-4E94-B658-42A6AB30ECBD}" presName="composite3" presStyleCnt="0"/>
      <dgm:spPr/>
    </dgm:pt>
    <dgm:pt modelId="{4811E526-88E3-4384-97B5-2888432647BE}" type="pres">
      <dgm:prSet presAssocID="{145971FE-02FA-4E94-B658-42A6AB30ECBD}" presName="background3" presStyleLbl="node3" presStyleIdx="2" presStyleCnt="5"/>
      <dgm:spPr/>
    </dgm:pt>
    <dgm:pt modelId="{5891BECA-4C76-4B8F-8078-2986731B1162}" type="pres">
      <dgm:prSet presAssocID="{145971FE-02FA-4E94-B658-42A6AB30ECBD}" presName="text3" presStyleLbl="fgAcc3" presStyleIdx="2" presStyleCnt="5">
        <dgm:presLayoutVars>
          <dgm:chPref val="3"/>
        </dgm:presLayoutVars>
      </dgm:prSet>
      <dgm:spPr/>
      <dgm:t>
        <a:bodyPr/>
        <a:lstStyle/>
        <a:p>
          <a:endParaRPr lang="en-US"/>
        </a:p>
      </dgm:t>
    </dgm:pt>
    <dgm:pt modelId="{E92DF57F-34C9-4DA3-B3DD-A7E1B4316866}" type="pres">
      <dgm:prSet presAssocID="{145971FE-02FA-4E94-B658-42A6AB30ECBD}" presName="hierChild4" presStyleCnt="0"/>
      <dgm:spPr/>
    </dgm:pt>
    <dgm:pt modelId="{20B2A957-3EF9-4AEF-87BA-3B5AC694B3B3}" type="pres">
      <dgm:prSet presAssocID="{93216AA5-EF40-4E64-9BCC-1D40D88745AE}" presName="Name17" presStyleLbl="parChTrans1D3" presStyleIdx="3" presStyleCnt="5"/>
      <dgm:spPr/>
      <dgm:t>
        <a:bodyPr/>
        <a:lstStyle/>
        <a:p>
          <a:endParaRPr lang="en-US"/>
        </a:p>
      </dgm:t>
    </dgm:pt>
    <dgm:pt modelId="{47778862-D49D-4D6D-B8B4-3D86930B12C2}" type="pres">
      <dgm:prSet presAssocID="{FA385639-F496-43FA-9464-26CC9097FDCC}" presName="hierRoot3" presStyleCnt="0"/>
      <dgm:spPr/>
    </dgm:pt>
    <dgm:pt modelId="{AE964718-D565-42E3-B9AC-C4B831E9E69C}" type="pres">
      <dgm:prSet presAssocID="{FA385639-F496-43FA-9464-26CC9097FDCC}" presName="composite3" presStyleCnt="0"/>
      <dgm:spPr/>
    </dgm:pt>
    <dgm:pt modelId="{0FCECAF0-653B-436C-8D73-F3B062DEDFA6}" type="pres">
      <dgm:prSet presAssocID="{FA385639-F496-43FA-9464-26CC9097FDCC}" presName="background3" presStyleLbl="node3" presStyleIdx="3" presStyleCnt="5"/>
      <dgm:spPr/>
    </dgm:pt>
    <dgm:pt modelId="{5AC582E1-7B0B-47BC-A1FA-5EBA70D62C3A}" type="pres">
      <dgm:prSet presAssocID="{FA385639-F496-43FA-9464-26CC9097FDCC}" presName="text3" presStyleLbl="fgAcc3" presStyleIdx="3" presStyleCnt="5">
        <dgm:presLayoutVars>
          <dgm:chPref val="3"/>
        </dgm:presLayoutVars>
      </dgm:prSet>
      <dgm:spPr/>
      <dgm:t>
        <a:bodyPr/>
        <a:lstStyle/>
        <a:p>
          <a:endParaRPr lang="en-US"/>
        </a:p>
      </dgm:t>
    </dgm:pt>
    <dgm:pt modelId="{9F7A9629-499A-4318-9D7C-CDBB4E5BBAB4}" type="pres">
      <dgm:prSet presAssocID="{FA385639-F496-43FA-9464-26CC9097FDCC}" presName="hierChild4" presStyleCnt="0"/>
      <dgm:spPr/>
    </dgm:pt>
    <dgm:pt modelId="{5E0F8416-ACF6-4F3B-9692-45B2568EF7EF}" type="pres">
      <dgm:prSet presAssocID="{7C57F539-B7C0-422B-A685-70570205968F}" presName="Name10" presStyleLbl="parChTrans1D2" presStyleIdx="1" presStyleCnt="2"/>
      <dgm:spPr/>
      <dgm:t>
        <a:bodyPr/>
        <a:lstStyle/>
        <a:p>
          <a:endParaRPr lang="en-US"/>
        </a:p>
      </dgm:t>
    </dgm:pt>
    <dgm:pt modelId="{70B84472-750D-4EAD-8559-674743A457A3}" type="pres">
      <dgm:prSet presAssocID="{4A5C6A01-6FE4-4A52-B1EA-DEE663148CFF}" presName="hierRoot2" presStyleCnt="0"/>
      <dgm:spPr/>
    </dgm:pt>
    <dgm:pt modelId="{F4D16038-4124-4461-ADF9-68D4A1F9E213}" type="pres">
      <dgm:prSet presAssocID="{4A5C6A01-6FE4-4A52-B1EA-DEE663148CFF}" presName="composite2" presStyleCnt="0"/>
      <dgm:spPr/>
    </dgm:pt>
    <dgm:pt modelId="{9781ECB4-DC3D-4082-872D-C861D8595CDD}" type="pres">
      <dgm:prSet presAssocID="{4A5C6A01-6FE4-4A52-B1EA-DEE663148CFF}" presName="background2" presStyleLbl="node2" presStyleIdx="1" presStyleCnt="2"/>
      <dgm:spPr/>
    </dgm:pt>
    <dgm:pt modelId="{B526BB04-0421-49A7-A0CF-A508B21D4ACE}" type="pres">
      <dgm:prSet presAssocID="{4A5C6A01-6FE4-4A52-B1EA-DEE663148CFF}" presName="text2" presStyleLbl="fgAcc2" presStyleIdx="1" presStyleCnt="2">
        <dgm:presLayoutVars>
          <dgm:chPref val="3"/>
        </dgm:presLayoutVars>
      </dgm:prSet>
      <dgm:spPr/>
      <dgm:t>
        <a:bodyPr/>
        <a:lstStyle/>
        <a:p>
          <a:endParaRPr lang="en-US"/>
        </a:p>
      </dgm:t>
    </dgm:pt>
    <dgm:pt modelId="{ECCBC6BC-CB45-45B1-939B-69105AD22997}" type="pres">
      <dgm:prSet presAssocID="{4A5C6A01-6FE4-4A52-B1EA-DEE663148CFF}" presName="hierChild3" presStyleCnt="0"/>
      <dgm:spPr/>
    </dgm:pt>
    <dgm:pt modelId="{2B04CAC1-7C55-487C-8AB0-11951E1E7831}" type="pres">
      <dgm:prSet presAssocID="{EC70E664-AABA-4608-A43F-C9FA9710F249}" presName="Name17" presStyleLbl="parChTrans1D3" presStyleIdx="4" presStyleCnt="5"/>
      <dgm:spPr/>
      <dgm:t>
        <a:bodyPr/>
        <a:lstStyle/>
        <a:p>
          <a:endParaRPr lang="en-US"/>
        </a:p>
      </dgm:t>
    </dgm:pt>
    <dgm:pt modelId="{FE0481EF-4B4A-46AC-A32A-DB624ACCD045}" type="pres">
      <dgm:prSet presAssocID="{DFC8B510-C77D-47E1-A2FC-EA3BE2A8E5BD}" presName="hierRoot3" presStyleCnt="0"/>
      <dgm:spPr/>
    </dgm:pt>
    <dgm:pt modelId="{854DE12C-151B-495D-82B5-A6C9A317AC1D}" type="pres">
      <dgm:prSet presAssocID="{DFC8B510-C77D-47E1-A2FC-EA3BE2A8E5BD}" presName="composite3" presStyleCnt="0"/>
      <dgm:spPr/>
    </dgm:pt>
    <dgm:pt modelId="{FC44F1E9-A798-48D1-BC37-33183DFAC316}" type="pres">
      <dgm:prSet presAssocID="{DFC8B510-C77D-47E1-A2FC-EA3BE2A8E5BD}" presName="background3" presStyleLbl="node3" presStyleIdx="4" presStyleCnt="5"/>
      <dgm:spPr/>
    </dgm:pt>
    <dgm:pt modelId="{2C7C509F-5D5D-4644-B85B-2BB969AB291F}" type="pres">
      <dgm:prSet presAssocID="{DFC8B510-C77D-47E1-A2FC-EA3BE2A8E5BD}" presName="text3" presStyleLbl="fgAcc3" presStyleIdx="4" presStyleCnt="5">
        <dgm:presLayoutVars>
          <dgm:chPref val="3"/>
        </dgm:presLayoutVars>
      </dgm:prSet>
      <dgm:spPr/>
      <dgm:t>
        <a:bodyPr/>
        <a:lstStyle/>
        <a:p>
          <a:endParaRPr lang="en-US"/>
        </a:p>
      </dgm:t>
    </dgm:pt>
    <dgm:pt modelId="{1FA8C9D3-21EE-4B87-9E84-A9D6DA25992A}" type="pres">
      <dgm:prSet presAssocID="{DFC8B510-C77D-47E1-A2FC-EA3BE2A8E5BD}" presName="hierChild4" presStyleCnt="0"/>
      <dgm:spPr/>
    </dgm:pt>
  </dgm:ptLst>
  <dgm:cxnLst>
    <dgm:cxn modelId="{48AE9808-DBAF-44AF-8BC4-E5EAF96391A0}" srcId="{4A5C6A01-6FE4-4A52-B1EA-DEE663148CFF}" destId="{DFC8B510-C77D-47E1-A2FC-EA3BE2A8E5BD}" srcOrd="0" destOrd="0" parTransId="{EC70E664-AABA-4608-A43F-C9FA9710F249}" sibTransId="{8F733359-A333-4812-B173-A5E121CB105D}"/>
    <dgm:cxn modelId="{E9CEB25D-9200-4119-8F58-F31721C0BCFF}" srcId="{3672C735-0121-43D4-BCDA-EEFE1C46B348}" destId="{413C2966-92B8-4265-9209-ED9F35DEECD3}" srcOrd="0" destOrd="0" parTransId="{A689153C-F9D3-4A80-A12E-DD7B446C247C}" sibTransId="{E15C172D-57A2-4876-A52D-DA19A0E71C73}"/>
    <dgm:cxn modelId="{F96C913F-72E2-4583-996E-5D15D84553F1}" type="presOf" srcId="{93216AA5-EF40-4E64-9BCC-1D40D88745AE}" destId="{20B2A957-3EF9-4AEF-87BA-3B5AC694B3B3}" srcOrd="0" destOrd="0" presId="urn:microsoft.com/office/officeart/2005/8/layout/hierarchy1"/>
    <dgm:cxn modelId="{53E5D37F-678A-470B-B962-AB35DA5897E3}" srcId="{5A8FA85F-606A-42EA-8310-D3ED304C73E3}" destId="{4ACFC556-6C82-41E9-93BB-F3CC0A998311}" srcOrd="0" destOrd="0" parTransId="{94F5E0B6-80DB-4672-B9ED-2E05EC44F5A3}" sibTransId="{F0C9C3A7-8641-428E-8C5C-BB5766C97327}"/>
    <dgm:cxn modelId="{09C75F27-838E-4DF5-8263-218D5B75B683}" type="presOf" srcId="{9953EC14-CF00-47FB-A0B1-94A10C9194E7}" destId="{5AA448C7-B5DB-44D3-9396-9B5214751A61}" srcOrd="0" destOrd="0" presId="urn:microsoft.com/office/officeart/2005/8/layout/hierarchy1"/>
    <dgm:cxn modelId="{6F73851C-AE8C-467D-A11D-F8F8DD25A8FE}" type="presOf" srcId="{32D83806-DC1D-4E66-9EF4-B56DA5EAC7B7}" destId="{6192B708-F82D-4E73-B169-F2BC931F43B9}" srcOrd="0" destOrd="0" presId="urn:microsoft.com/office/officeart/2005/8/layout/hierarchy1"/>
    <dgm:cxn modelId="{775A5756-BE01-479E-B4D3-3C2CBABAB8EF}" type="presOf" srcId="{7C57F539-B7C0-422B-A685-70570205968F}" destId="{5E0F8416-ACF6-4F3B-9692-45B2568EF7EF}" srcOrd="0" destOrd="0" presId="urn:microsoft.com/office/officeart/2005/8/layout/hierarchy1"/>
    <dgm:cxn modelId="{463DB4CF-ABD8-411E-986D-5CD5556BA0B6}" type="presOf" srcId="{DFC8B510-C77D-47E1-A2FC-EA3BE2A8E5BD}" destId="{2C7C509F-5D5D-4644-B85B-2BB969AB291F}" srcOrd="0" destOrd="0" presId="urn:microsoft.com/office/officeart/2005/8/layout/hierarchy1"/>
    <dgm:cxn modelId="{6876ED27-E69E-4884-BA78-23872B7D9ACD}" srcId="{413C2966-92B8-4265-9209-ED9F35DEECD3}" destId="{4A5C6A01-6FE4-4A52-B1EA-DEE663148CFF}" srcOrd="1" destOrd="0" parTransId="{7C57F539-B7C0-422B-A685-70570205968F}" sibTransId="{494C861B-7A51-4F82-B229-D8DA1BAB0956}"/>
    <dgm:cxn modelId="{72F39C2C-85B9-45AE-9648-2362A2709F5E}" type="presOf" srcId="{4ACFC556-6C82-41E9-93BB-F3CC0A998311}" destId="{FD57DC1C-0405-42E4-A36D-D0E8BACDB16D}" srcOrd="0" destOrd="0" presId="urn:microsoft.com/office/officeart/2005/8/layout/hierarchy1"/>
    <dgm:cxn modelId="{198AE2E3-DECD-4337-9417-C5F04F275440}" srcId="{5A8FA85F-606A-42EA-8310-D3ED304C73E3}" destId="{FA385639-F496-43FA-9464-26CC9097FDCC}" srcOrd="3" destOrd="0" parTransId="{93216AA5-EF40-4E64-9BCC-1D40D88745AE}" sibTransId="{3E116E79-7D84-485D-9FEC-37F37BE3EB0E}"/>
    <dgm:cxn modelId="{E9C6E8F7-C011-4E57-9D2F-C0661305F0C8}" type="presOf" srcId="{4A5C6A01-6FE4-4A52-B1EA-DEE663148CFF}" destId="{B526BB04-0421-49A7-A0CF-A508B21D4ACE}" srcOrd="0" destOrd="0" presId="urn:microsoft.com/office/officeart/2005/8/layout/hierarchy1"/>
    <dgm:cxn modelId="{CEB1DAD5-3AF0-44CE-8B93-D4A5257E26CE}" type="presOf" srcId="{145971FE-02FA-4E94-B658-42A6AB30ECBD}" destId="{5891BECA-4C76-4B8F-8078-2986731B1162}" srcOrd="0" destOrd="0" presId="urn:microsoft.com/office/officeart/2005/8/layout/hierarchy1"/>
    <dgm:cxn modelId="{9E61B7AE-A406-4900-A118-4939B113C29A}" type="presOf" srcId="{CAD0256E-5929-4F3E-AE85-38B6F1D3543A}" destId="{81473F55-4455-459D-8441-A4442D2A7CAE}" srcOrd="0" destOrd="0" presId="urn:microsoft.com/office/officeart/2005/8/layout/hierarchy1"/>
    <dgm:cxn modelId="{2490A388-26DC-49B8-A782-817042024A2A}" srcId="{413C2966-92B8-4265-9209-ED9F35DEECD3}" destId="{5A8FA85F-606A-42EA-8310-D3ED304C73E3}" srcOrd="0" destOrd="0" parTransId="{32D83806-DC1D-4E66-9EF4-B56DA5EAC7B7}" sibTransId="{67110198-919F-4083-823C-A88CCBBCA401}"/>
    <dgm:cxn modelId="{D9E6D36F-2D0F-4C8B-B1E5-AEEFBD0A2A01}" type="presOf" srcId="{94F5E0B6-80DB-4672-B9ED-2E05EC44F5A3}" destId="{5B7F69FA-63FE-4237-A5EA-A35D35A05B77}" srcOrd="0" destOrd="0" presId="urn:microsoft.com/office/officeart/2005/8/layout/hierarchy1"/>
    <dgm:cxn modelId="{2753187D-1569-4329-A5FB-168D1B022967}" srcId="{5A8FA85F-606A-42EA-8310-D3ED304C73E3}" destId="{145971FE-02FA-4E94-B658-42A6AB30ECBD}" srcOrd="2" destOrd="0" parTransId="{9953EC14-CF00-47FB-A0B1-94A10C9194E7}" sibTransId="{1F5D326D-5E8A-4E18-9DF3-A2CD6D9F4F63}"/>
    <dgm:cxn modelId="{CA56EFF6-E489-47B2-9E85-81A1E30ACFEE}" type="presOf" srcId="{3672C735-0121-43D4-BCDA-EEFE1C46B348}" destId="{9F4A85F0-A4C0-4602-9EC5-269BE7277E9C}" srcOrd="0" destOrd="0" presId="urn:microsoft.com/office/officeart/2005/8/layout/hierarchy1"/>
    <dgm:cxn modelId="{1490260D-F7C5-4B5C-8817-FEC56F600937}" type="presOf" srcId="{FA385639-F496-43FA-9464-26CC9097FDCC}" destId="{5AC582E1-7B0B-47BC-A1FA-5EBA70D62C3A}" srcOrd="0" destOrd="0" presId="urn:microsoft.com/office/officeart/2005/8/layout/hierarchy1"/>
    <dgm:cxn modelId="{8956BDD1-3E57-4130-A231-6BD65CA56F03}" type="presOf" srcId="{5A8FA85F-606A-42EA-8310-D3ED304C73E3}" destId="{50972871-9A4C-4951-8460-43F13716F89B}" srcOrd="0" destOrd="0" presId="urn:microsoft.com/office/officeart/2005/8/layout/hierarchy1"/>
    <dgm:cxn modelId="{0ACC5BC9-027D-45C2-9738-5DFD91746F68}" type="presOf" srcId="{E1EF2D16-8498-45B4-8236-C3AFBA7073CE}" destId="{1081CD58-C67A-41BC-8BC6-FA573ABDE006}" srcOrd="0" destOrd="0" presId="urn:microsoft.com/office/officeart/2005/8/layout/hierarchy1"/>
    <dgm:cxn modelId="{63D8CF35-E7AE-4552-BA84-9C2B27B3AB5A}" srcId="{5A8FA85F-606A-42EA-8310-D3ED304C73E3}" destId="{CAD0256E-5929-4F3E-AE85-38B6F1D3543A}" srcOrd="1" destOrd="0" parTransId="{E1EF2D16-8498-45B4-8236-C3AFBA7073CE}" sibTransId="{3CA78E23-EFB7-4936-B658-02A0A12156D6}"/>
    <dgm:cxn modelId="{6D13E5BD-137F-495E-AAA9-DDE046D17869}" type="presOf" srcId="{413C2966-92B8-4265-9209-ED9F35DEECD3}" destId="{A0FAA7CB-C87D-44BD-9728-7CE1253FC00B}" srcOrd="0" destOrd="0" presId="urn:microsoft.com/office/officeart/2005/8/layout/hierarchy1"/>
    <dgm:cxn modelId="{FFC84B11-610C-4746-9C24-31F64308FB23}" type="presOf" srcId="{EC70E664-AABA-4608-A43F-C9FA9710F249}" destId="{2B04CAC1-7C55-487C-8AB0-11951E1E7831}" srcOrd="0" destOrd="0" presId="urn:microsoft.com/office/officeart/2005/8/layout/hierarchy1"/>
    <dgm:cxn modelId="{7EF4D977-1A24-4953-83C5-D539E8989C96}" type="presParOf" srcId="{9F4A85F0-A4C0-4602-9EC5-269BE7277E9C}" destId="{6672C38B-1D12-4351-AE6A-A8D2F1F0B4BB}" srcOrd="0" destOrd="0" presId="urn:microsoft.com/office/officeart/2005/8/layout/hierarchy1"/>
    <dgm:cxn modelId="{7480EAF2-5461-4CA5-83E9-5873E60FE5B2}" type="presParOf" srcId="{6672C38B-1D12-4351-AE6A-A8D2F1F0B4BB}" destId="{F1025B50-B1A3-4702-B310-6C4531EC5998}" srcOrd="0" destOrd="0" presId="urn:microsoft.com/office/officeart/2005/8/layout/hierarchy1"/>
    <dgm:cxn modelId="{4FA51C1C-D258-49A9-B997-CDDA29689C96}" type="presParOf" srcId="{F1025B50-B1A3-4702-B310-6C4531EC5998}" destId="{80261AF8-BFF7-4960-B7F6-FCD71B22DB0E}" srcOrd="0" destOrd="0" presId="urn:microsoft.com/office/officeart/2005/8/layout/hierarchy1"/>
    <dgm:cxn modelId="{E07E3E73-D1BA-4DB2-BD2B-F570A7326F65}" type="presParOf" srcId="{F1025B50-B1A3-4702-B310-6C4531EC5998}" destId="{A0FAA7CB-C87D-44BD-9728-7CE1253FC00B}" srcOrd="1" destOrd="0" presId="urn:microsoft.com/office/officeart/2005/8/layout/hierarchy1"/>
    <dgm:cxn modelId="{FC72585B-A44A-4736-A6A1-F76F4636B55A}" type="presParOf" srcId="{6672C38B-1D12-4351-AE6A-A8D2F1F0B4BB}" destId="{B521377E-942F-4481-B1CE-0913F4ED8BE9}" srcOrd="1" destOrd="0" presId="urn:microsoft.com/office/officeart/2005/8/layout/hierarchy1"/>
    <dgm:cxn modelId="{6F06368E-16B0-4658-A98C-F341D5C05C25}" type="presParOf" srcId="{B521377E-942F-4481-B1CE-0913F4ED8BE9}" destId="{6192B708-F82D-4E73-B169-F2BC931F43B9}" srcOrd="0" destOrd="0" presId="urn:microsoft.com/office/officeart/2005/8/layout/hierarchy1"/>
    <dgm:cxn modelId="{EE610E38-20AC-4352-97C7-45A65715F7AB}" type="presParOf" srcId="{B521377E-942F-4481-B1CE-0913F4ED8BE9}" destId="{21C61B9B-1650-41DA-B10F-6D0BE67B796B}" srcOrd="1" destOrd="0" presId="urn:microsoft.com/office/officeart/2005/8/layout/hierarchy1"/>
    <dgm:cxn modelId="{9C72E755-F57F-4F70-BF5B-235C5D67F20F}" type="presParOf" srcId="{21C61B9B-1650-41DA-B10F-6D0BE67B796B}" destId="{C5CE2159-62DD-432E-A8B9-73B29FA59619}" srcOrd="0" destOrd="0" presId="urn:microsoft.com/office/officeart/2005/8/layout/hierarchy1"/>
    <dgm:cxn modelId="{F3E91530-2817-4ED3-8046-6575820ACC84}" type="presParOf" srcId="{C5CE2159-62DD-432E-A8B9-73B29FA59619}" destId="{D102E9C4-F891-42ED-98FD-7733295736BC}" srcOrd="0" destOrd="0" presId="urn:microsoft.com/office/officeart/2005/8/layout/hierarchy1"/>
    <dgm:cxn modelId="{20BC3AB1-75BC-46D3-B9AE-9901DCC6B8A1}" type="presParOf" srcId="{C5CE2159-62DD-432E-A8B9-73B29FA59619}" destId="{50972871-9A4C-4951-8460-43F13716F89B}" srcOrd="1" destOrd="0" presId="urn:microsoft.com/office/officeart/2005/8/layout/hierarchy1"/>
    <dgm:cxn modelId="{3C3D101D-AE72-480F-B1B3-8254F2E9063D}" type="presParOf" srcId="{21C61B9B-1650-41DA-B10F-6D0BE67B796B}" destId="{4418F55B-3082-4E22-9D4E-17F6270DA592}" srcOrd="1" destOrd="0" presId="urn:microsoft.com/office/officeart/2005/8/layout/hierarchy1"/>
    <dgm:cxn modelId="{F4730B39-F67E-46AA-8C45-249BF8000AEF}" type="presParOf" srcId="{4418F55B-3082-4E22-9D4E-17F6270DA592}" destId="{5B7F69FA-63FE-4237-A5EA-A35D35A05B77}" srcOrd="0" destOrd="0" presId="urn:microsoft.com/office/officeart/2005/8/layout/hierarchy1"/>
    <dgm:cxn modelId="{DA741674-310F-4879-ACB5-CB53B94CA7BA}" type="presParOf" srcId="{4418F55B-3082-4E22-9D4E-17F6270DA592}" destId="{71638FAD-BCDA-4AC5-96BD-54232A91F96C}" srcOrd="1" destOrd="0" presId="urn:microsoft.com/office/officeart/2005/8/layout/hierarchy1"/>
    <dgm:cxn modelId="{C511A9C5-9039-4E3B-A9E4-0675EEAE8AE1}" type="presParOf" srcId="{71638FAD-BCDA-4AC5-96BD-54232A91F96C}" destId="{7CE08BAF-34BD-41BC-B3EC-630BF6F15FA5}" srcOrd="0" destOrd="0" presId="urn:microsoft.com/office/officeart/2005/8/layout/hierarchy1"/>
    <dgm:cxn modelId="{387C9AC1-4A50-42C5-90A3-FD11D385D5EE}" type="presParOf" srcId="{7CE08BAF-34BD-41BC-B3EC-630BF6F15FA5}" destId="{B61E8814-01A8-4004-AF48-C70F0F67638D}" srcOrd="0" destOrd="0" presId="urn:microsoft.com/office/officeart/2005/8/layout/hierarchy1"/>
    <dgm:cxn modelId="{080D0B36-030F-4049-9AD0-3084042D273F}" type="presParOf" srcId="{7CE08BAF-34BD-41BC-B3EC-630BF6F15FA5}" destId="{FD57DC1C-0405-42E4-A36D-D0E8BACDB16D}" srcOrd="1" destOrd="0" presId="urn:microsoft.com/office/officeart/2005/8/layout/hierarchy1"/>
    <dgm:cxn modelId="{2FF6981C-6747-488B-B002-09703C49F39C}" type="presParOf" srcId="{71638FAD-BCDA-4AC5-96BD-54232A91F96C}" destId="{820807E6-B0E9-4BE9-8884-E16D62CC669B}" srcOrd="1" destOrd="0" presId="urn:microsoft.com/office/officeart/2005/8/layout/hierarchy1"/>
    <dgm:cxn modelId="{4586E267-F361-44E9-A309-68F0CD5CAE38}" type="presParOf" srcId="{4418F55B-3082-4E22-9D4E-17F6270DA592}" destId="{1081CD58-C67A-41BC-8BC6-FA573ABDE006}" srcOrd="2" destOrd="0" presId="urn:microsoft.com/office/officeart/2005/8/layout/hierarchy1"/>
    <dgm:cxn modelId="{CDD9774E-CD79-4FA5-A4C9-204ED53CA6CA}" type="presParOf" srcId="{4418F55B-3082-4E22-9D4E-17F6270DA592}" destId="{1A7C98E5-7BB1-44F5-BB70-A5CCF0E8B3CE}" srcOrd="3" destOrd="0" presId="urn:microsoft.com/office/officeart/2005/8/layout/hierarchy1"/>
    <dgm:cxn modelId="{5E29CA16-1997-4CD5-8417-2B1023EFCBD0}" type="presParOf" srcId="{1A7C98E5-7BB1-44F5-BB70-A5CCF0E8B3CE}" destId="{318C461A-3DA3-4FD3-AE78-B499180CAB2D}" srcOrd="0" destOrd="0" presId="urn:microsoft.com/office/officeart/2005/8/layout/hierarchy1"/>
    <dgm:cxn modelId="{D0FE3233-76C4-4BC7-B569-971E7D65F92D}" type="presParOf" srcId="{318C461A-3DA3-4FD3-AE78-B499180CAB2D}" destId="{8ECC6EE6-BCCD-4788-92C6-924835D652A6}" srcOrd="0" destOrd="0" presId="urn:microsoft.com/office/officeart/2005/8/layout/hierarchy1"/>
    <dgm:cxn modelId="{5EBAF2B0-795E-4347-B7A9-F8D780B3F193}" type="presParOf" srcId="{318C461A-3DA3-4FD3-AE78-B499180CAB2D}" destId="{81473F55-4455-459D-8441-A4442D2A7CAE}" srcOrd="1" destOrd="0" presId="urn:microsoft.com/office/officeart/2005/8/layout/hierarchy1"/>
    <dgm:cxn modelId="{414B33F3-E004-4DB9-9A61-9689C71AC7EF}" type="presParOf" srcId="{1A7C98E5-7BB1-44F5-BB70-A5CCF0E8B3CE}" destId="{C3342D6D-7147-4F65-9DDE-12F2E50C0AF9}" srcOrd="1" destOrd="0" presId="urn:microsoft.com/office/officeart/2005/8/layout/hierarchy1"/>
    <dgm:cxn modelId="{934BB604-DD54-4904-8E82-9AAAA4FDDB3A}" type="presParOf" srcId="{4418F55B-3082-4E22-9D4E-17F6270DA592}" destId="{5AA448C7-B5DB-44D3-9396-9B5214751A61}" srcOrd="4" destOrd="0" presId="urn:microsoft.com/office/officeart/2005/8/layout/hierarchy1"/>
    <dgm:cxn modelId="{DCBD8FD4-D672-4102-82D0-CE73E9B84A0A}" type="presParOf" srcId="{4418F55B-3082-4E22-9D4E-17F6270DA592}" destId="{081954F9-58D9-4339-9F97-591805188546}" srcOrd="5" destOrd="0" presId="urn:microsoft.com/office/officeart/2005/8/layout/hierarchy1"/>
    <dgm:cxn modelId="{0C365C1A-544E-4AE2-88CD-39023C7A14C0}" type="presParOf" srcId="{081954F9-58D9-4339-9F97-591805188546}" destId="{2DB88231-FBB0-4DDD-90C0-0650A44C92C6}" srcOrd="0" destOrd="0" presId="urn:microsoft.com/office/officeart/2005/8/layout/hierarchy1"/>
    <dgm:cxn modelId="{B70CCD6C-9C26-44D7-A245-423C3CB79B4C}" type="presParOf" srcId="{2DB88231-FBB0-4DDD-90C0-0650A44C92C6}" destId="{4811E526-88E3-4384-97B5-2888432647BE}" srcOrd="0" destOrd="0" presId="urn:microsoft.com/office/officeart/2005/8/layout/hierarchy1"/>
    <dgm:cxn modelId="{055596DE-D061-406A-B942-6463A1618C50}" type="presParOf" srcId="{2DB88231-FBB0-4DDD-90C0-0650A44C92C6}" destId="{5891BECA-4C76-4B8F-8078-2986731B1162}" srcOrd="1" destOrd="0" presId="urn:microsoft.com/office/officeart/2005/8/layout/hierarchy1"/>
    <dgm:cxn modelId="{74567845-60E1-4810-9180-99D58AA3672B}" type="presParOf" srcId="{081954F9-58D9-4339-9F97-591805188546}" destId="{E92DF57F-34C9-4DA3-B3DD-A7E1B4316866}" srcOrd="1" destOrd="0" presId="urn:microsoft.com/office/officeart/2005/8/layout/hierarchy1"/>
    <dgm:cxn modelId="{E1CD13C9-3868-4DB9-B062-AC5C936B2F4E}" type="presParOf" srcId="{4418F55B-3082-4E22-9D4E-17F6270DA592}" destId="{20B2A957-3EF9-4AEF-87BA-3B5AC694B3B3}" srcOrd="6" destOrd="0" presId="urn:microsoft.com/office/officeart/2005/8/layout/hierarchy1"/>
    <dgm:cxn modelId="{24696EE6-330A-4C83-8FB3-E1EAE9ADF385}" type="presParOf" srcId="{4418F55B-3082-4E22-9D4E-17F6270DA592}" destId="{47778862-D49D-4D6D-B8B4-3D86930B12C2}" srcOrd="7" destOrd="0" presId="urn:microsoft.com/office/officeart/2005/8/layout/hierarchy1"/>
    <dgm:cxn modelId="{14F5CAB1-5867-4F90-913A-C843B3C5C812}" type="presParOf" srcId="{47778862-D49D-4D6D-B8B4-3D86930B12C2}" destId="{AE964718-D565-42E3-B9AC-C4B831E9E69C}" srcOrd="0" destOrd="0" presId="urn:microsoft.com/office/officeart/2005/8/layout/hierarchy1"/>
    <dgm:cxn modelId="{AF190843-A3B6-411D-9489-80F7DA5EC43A}" type="presParOf" srcId="{AE964718-D565-42E3-B9AC-C4B831E9E69C}" destId="{0FCECAF0-653B-436C-8D73-F3B062DEDFA6}" srcOrd="0" destOrd="0" presId="urn:microsoft.com/office/officeart/2005/8/layout/hierarchy1"/>
    <dgm:cxn modelId="{BA2D0242-64B6-4287-9BAF-B8863D3BEACE}" type="presParOf" srcId="{AE964718-D565-42E3-B9AC-C4B831E9E69C}" destId="{5AC582E1-7B0B-47BC-A1FA-5EBA70D62C3A}" srcOrd="1" destOrd="0" presId="urn:microsoft.com/office/officeart/2005/8/layout/hierarchy1"/>
    <dgm:cxn modelId="{033B10C9-8A0C-4D2F-8538-02DC06853301}" type="presParOf" srcId="{47778862-D49D-4D6D-B8B4-3D86930B12C2}" destId="{9F7A9629-499A-4318-9D7C-CDBB4E5BBAB4}" srcOrd="1" destOrd="0" presId="urn:microsoft.com/office/officeart/2005/8/layout/hierarchy1"/>
    <dgm:cxn modelId="{52D29F5F-78B3-488D-926C-CC5AA1C52245}" type="presParOf" srcId="{B521377E-942F-4481-B1CE-0913F4ED8BE9}" destId="{5E0F8416-ACF6-4F3B-9692-45B2568EF7EF}" srcOrd="2" destOrd="0" presId="urn:microsoft.com/office/officeart/2005/8/layout/hierarchy1"/>
    <dgm:cxn modelId="{F976064D-13AB-40C3-A409-FD4A49B6CC3B}" type="presParOf" srcId="{B521377E-942F-4481-B1CE-0913F4ED8BE9}" destId="{70B84472-750D-4EAD-8559-674743A457A3}" srcOrd="3" destOrd="0" presId="urn:microsoft.com/office/officeart/2005/8/layout/hierarchy1"/>
    <dgm:cxn modelId="{64EC6068-3CE8-48D4-A24A-B8ED15D6392B}" type="presParOf" srcId="{70B84472-750D-4EAD-8559-674743A457A3}" destId="{F4D16038-4124-4461-ADF9-68D4A1F9E213}" srcOrd="0" destOrd="0" presId="urn:microsoft.com/office/officeart/2005/8/layout/hierarchy1"/>
    <dgm:cxn modelId="{A350F122-6686-4B36-AC2E-886E9A9810C3}" type="presParOf" srcId="{F4D16038-4124-4461-ADF9-68D4A1F9E213}" destId="{9781ECB4-DC3D-4082-872D-C861D8595CDD}" srcOrd="0" destOrd="0" presId="urn:microsoft.com/office/officeart/2005/8/layout/hierarchy1"/>
    <dgm:cxn modelId="{2F43655B-8B6E-4722-9C75-2F9D81C14F3C}" type="presParOf" srcId="{F4D16038-4124-4461-ADF9-68D4A1F9E213}" destId="{B526BB04-0421-49A7-A0CF-A508B21D4ACE}" srcOrd="1" destOrd="0" presId="urn:microsoft.com/office/officeart/2005/8/layout/hierarchy1"/>
    <dgm:cxn modelId="{9932E706-9F8E-4EDD-AF2F-D82D51247B4B}" type="presParOf" srcId="{70B84472-750D-4EAD-8559-674743A457A3}" destId="{ECCBC6BC-CB45-45B1-939B-69105AD22997}" srcOrd="1" destOrd="0" presId="urn:microsoft.com/office/officeart/2005/8/layout/hierarchy1"/>
    <dgm:cxn modelId="{864D29B4-7BE3-426F-94F1-E4D674ADF78B}" type="presParOf" srcId="{ECCBC6BC-CB45-45B1-939B-69105AD22997}" destId="{2B04CAC1-7C55-487C-8AB0-11951E1E7831}" srcOrd="0" destOrd="0" presId="urn:microsoft.com/office/officeart/2005/8/layout/hierarchy1"/>
    <dgm:cxn modelId="{B46735A6-4ECC-4D5F-8077-F97A7FFF4F55}" type="presParOf" srcId="{ECCBC6BC-CB45-45B1-939B-69105AD22997}" destId="{FE0481EF-4B4A-46AC-A32A-DB624ACCD045}" srcOrd="1" destOrd="0" presId="urn:microsoft.com/office/officeart/2005/8/layout/hierarchy1"/>
    <dgm:cxn modelId="{771AC3E3-ECC8-44B9-B2B3-6EFB7EA96312}" type="presParOf" srcId="{FE0481EF-4B4A-46AC-A32A-DB624ACCD045}" destId="{854DE12C-151B-495D-82B5-A6C9A317AC1D}" srcOrd="0" destOrd="0" presId="urn:microsoft.com/office/officeart/2005/8/layout/hierarchy1"/>
    <dgm:cxn modelId="{905264E0-77C4-4AEA-B57B-070C148EBDF1}" type="presParOf" srcId="{854DE12C-151B-495D-82B5-A6C9A317AC1D}" destId="{FC44F1E9-A798-48D1-BC37-33183DFAC316}" srcOrd="0" destOrd="0" presId="urn:microsoft.com/office/officeart/2005/8/layout/hierarchy1"/>
    <dgm:cxn modelId="{556A7D84-59BD-4B32-AAC6-2D70423BA46F}" type="presParOf" srcId="{854DE12C-151B-495D-82B5-A6C9A317AC1D}" destId="{2C7C509F-5D5D-4644-B85B-2BB969AB291F}" srcOrd="1" destOrd="0" presId="urn:microsoft.com/office/officeart/2005/8/layout/hierarchy1"/>
    <dgm:cxn modelId="{CF848471-46A8-47F2-9466-E77EF749C0B8}" type="presParOf" srcId="{FE0481EF-4B4A-46AC-A32A-DB624ACCD045}" destId="{1FA8C9D3-21EE-4B87-9E84-A9D6DA25992A}" srcOrd="1" destOrd="0" presId="urn:microsoft.com/office/officeart/2005/8/layout/hierarchy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960FB-72FF-4123-8C74-87C07E7143C2}" type="doc">
      <dgm:prSet loTypeId="urn:microsoft.com/office/officeart/2005/8/layout/hProcess9" loCatId="process" qsTypeId="urn:microsoft.com/office/officeart/2005/8/quickstyle/3d2" qsCatId="3D" csTypeId="urn:microsoft.com/office/officeart/2005/8/colors/colorful3" csCatId="colorful" phldr="1"/>
      <dgm:spPr/>
    </dgm:pt>
    <dgm:pt modelId="{C6A82213-DC3A-4DED-8056-D075531C3548}">
      <dgm:prSet phldrT="[Text]" custT="1"/>
      <dgm:spPr/>
      <dgm:t>
        <a:bodyPr/>
        <a:lstStyle/>
        <a:p>
          <a:r>
            <a:rPr lang="en-US" sz="2800" b="1" dirty="0" smtClean="0"/>
            <a:t>R</a:t>
          </a:r>
        </a:p>
        <a:p>
          <a:r>
            <a:rPr lang="en-US" sz="2000" b="1" dirty="0" smtClean="0"/>
            <a:t>Walk Through Review</a:t>
          </a:r>
          <a:endParaRPr lang="en-US" sz="2000" b="1" dirty="0"/>
        </a:p>
      </dgm:t>
    </dgm:pt>
    <dgm:pt modelId="{3C6CDA35-8E2E-4512-8783-10D72C91D3D9}" type="parTrans" cxnId="{8620DD94-67A1-439E-9C31-94DF9572ADB9}">
      <dgm:prSet/>
      <dgm:spPr/>
      <dgm:t>
        <a:bodyPr/>
        <a:lstStyle/>
        <a:p>
          <a:endParaRPr lang="en-US" sz="2000" b="1"/>
        </a:p>
      </dgm:t>
    </dgm:pt>
    <dgm:pt modelId="{18926961-A59E-4CDC-8BF5-11D26F532C04}" type="sibTrans" cxnId="{8620DD94-67A1-439E-9C31-94DF9572ADB9}">
      <dgm:prSet/>
      <dgm:spPr/>
      <dgm:t>
        <a:bodyPr/>
        <a:lstStyle/>
        <a:p>
          <a:endParaRPr lang="en-US" sz="2000" b="1"/>
        </a:p>
      </dgm:t>
    </dgm:pt>
    <dgm:pt modelId="{F670070B-9E70-4A9E-A7B8-28EAB40E9EAA}">
      <dgm:prSet phldrT="[Text]" custT="1"/>
      <dgm:spPr/>
      <dgm:t>
        <a:bodyPr/>
        <a:lstStyle/>
        <a:p>
          <a:r>
            <a:rPr lang="en-US" sz="2800" b="1" dirty="0" smtClean="0"/>
            <a:t>A</a:t>
          </a:r>
        </a:p>
        <a:p>
          <a:r>
            <a:rPr lang="en-US" sz="2000" b="1" dirty="0" smtClean="0"/>
            <a:t>L6 Tools Assessment</a:t>
          </a:r>
          <a:endParaRPr lang="en-US" sz="2000" b="1" dirty="0"/>
        </a:p>
      </dgm:t>
    </dgm:pt>
    <dgm:pt modelId="{EF8E3F0A-56DA-4162-8922-7D50027141EB}" type="parTrans" cxnId="{45B549D7-06F2-4F19-B7E8-E76644DA2E62}">
      <dgm:prSet/>
      <dgm:spPr/>
      <dgm:t>
        <a:bodyPr/>
        <a:lstStyle/>
        <a:p>
          <a:endParaRPr lang="en-US" sz="2000" b="1"/>
        </a:p>
      </dgm:t>
    </dgm:pt>
    <dgm:pt modelId="{EFA3FC2B-E638-48BF-BFC8-7FE623810C89}" type="sibTrans" cxnId="{45B549D7-06F2-4F19-B7E8-E76644DA2E62}">
      <dgm:prSet/>
      <dgm:spPr/>
      <dgm:t>
        <a:bodyPr/>
        <a:lstStyle/>
        <a:p>
          <a:endParaRPr lang="en-US" sz="2000" b="1"/>
        </a:p>
      </dgm:t>
    </dgm:pt>
    <dgm:pt modelId="{D44688D1-0E6D-44FC-97F6-D22FA6B2382E}">
      <dgm:prSet phldrT="[Text]" custT="1"/>
      <dgm:spPr/>
      <dgm:t>
        <a:bodyPr/>
        <a:lstStyle/>
        <a:p>
          <a:r>
            <a:rPr lang="en-US" sz="2800" b="1" dirty="0" smtClean="0"/>
            <a:t>F</a:t>
          </a:r>
        </a:p>
        <a:p>
          <a:r>
            <a:rPr lang="en-US" sz="2000" b="1" dirty="0" smtClean="0"/>
            <a:t>Gap Fill</a:t>
          </a:r>
          <a:endParaRPr lang="en-US" sz="2000" b="1" dirty="0"/>
        </a:p>
      </dgm:t>
    </dgm:pt>
    <dgm:pt modelId="{4AD40C17-680C-4AF0-8AF8-89C9B3895762}" type="parTrans" cxnId="{5D52AE48-167E-4692-9EEC-E0365AA4DFF0}">
      <dgm:prSet/>
      <dgm:spPr/>
      <dgm:t>
        <a:bodyPr/>
        <a:lstStyle/>
        <a:p>
          <a:endParaRPr lang="en-US" sz="2000" b="1"/>
        </a:p>
      </dgm:t>
    </dgm:pt>
    <dgm:pt modelId="{5CBDE403-5060-41C3-82A8-46D9A2F495A2}" type="sibTrans" cxnId="{5D52AE48-167E-4692-9EEC-E0365AA4DFF0}">
      <dgm:prSet/>
      <dgm:spPr/>
      <dgm:t>
        <a:bodyPr/>
        <a:lstStyle/>
        <a:p>
          <a:endParaRPr lang="en-US" sz="2000" b="1"/>
        </a:p>
      </dgm:t>
    </dgm:pt>
    <dgm:pt modelId="{D7CCEC76-4AF7-4F06-B427-25BB6118CCE5}">
      <dgm:prSet phldrT="[Text]" custT="1"/>
      <dgm:spPr/>
      <dgm:t>
        <a:bodyPr/>
        <a:lstStyle/>
        <a:p>
          <a:r>
            <a:rPr lang="en-US" sz="2800" b="1" dirty="0" smtClean="0"/>
            <a:t>T</a:t>
          </a:r>
        </a:p>
        <a:p>
          <a:r>
            <a:rPr lang="en-US" sz="2000" b="1" dirty="0" smtClean="0"/>
            <a:t>Project Tracking</a:t>
          </a:r>
          <a:endParaRPr lang="en-US" sz="2000" b="1" dirty="0"/>
        </a:p>
      </dgm:t>
    </dgm:pt>
    <dgm:pt modelId="{385B2EA6-E203-48E1-B0F1-ECA377101AF1}" type="parTrans" cxnId="{FA96BCFA-9244-4711-96DB-FEAFE88234BD}">
      <dgm:prSet/>
      <dgm:spPr/>
      <dgm:t>
        <a:bodyPr/>
        <a:lstStyle/>
        <a:p>
          <a:endParaRPr lang="en-US" sz="2000" b="1"/>
        </a:p>
      </dgm:t>
    </dgm:pt>
    <dgm:pt modelId="{BC5A73EF-E13D-4E36-AA96-EDD777D5D59D}" type="sibTrans" cxnId="{FA96BCFA-9244-4711-96DB-FEAFE88234BD}">
      <dgm:prSet/>
      <dgm:spPr/>
      <dgm:t>
        <a:bodyPr/>
        <a:lstStyle/>
        <a:p>
          <a:endParaRPr lang="en-US" sz="2000" b="1"/>
        </a:p>
      </dgm:t>
    </dgm:pt>
    <dgm:pt modelId="{7E8A5588-F37E-4623-9EDA-314DEF5565AC}" type="pres">
      <dgm:prSet presAssocID="{92D960FB-72FF-4123-8C74-87C07E7143C2}" presName="CompostProcess" presStyleCnt="0">
        <dgm:presLayoutVars>
          <dgm:dir/>
          <dgm:resizeHandles val="exact"/>
        </dgm:presLayoutVars>
      </dgm:prSet>
      <dgm:spPr/>
    </dgm:pt>
    <dgm:pt modelId="{86D41630-DC00-4225-B3B4-CCDC484ED2F7}" type="pres">
      <dgm:prSet presAssocID="{92D960FB-72FF-4123-8C74-87C07E7143C2}" presName="arrow" presStyleLbl="bgShp" presStyleIdx="0" presStyleCnt="1"/>
      <dgm:spPr/>
    </dgm:pt>
    <dgm:pt modelId="{3D398240-F266-4D21-9127-7F9E27A63A24}" type="pres">
      <dgm:prSet presAssocID="{92D960FB-72FF-4123-8C74-87C07E7143C2}" presName="linearProcess" presStyleCnt="0"/>
      <dgm:spPr/>
    </dgm:pt>
    <dgm:pt modelId="{B474C73E-68E0-459E-958D-84C4D41D84D4}" type="pres">
      <dgm:prSet presAssocID="{C6A82213-DC3A-4DED-8056-D075531C3548}" presName="textNode" presStyleLbl="node1" presStyleIdx="0" presStyleCnt="4">
        <dgm:presLayoutVars>
          <dgm:bulletEnabled val="1"/>
        </dgm:presLayoutVars>
      </dgm:prSet>
      <dgm:spPr/>
      <dgm:t>
        <a:bodyPr/>
        <a:lstStyle/>
        <a:p>
          <a:endParaRPr lang="en-US"/>
        </a:p>
      </dgm:t>
    </dgm:pt>
    <dgm:pt modelId="{F42D63F2-75F9-48E6-BF49-7BB1A56A14C1}" type="pres">
      <dgm:prSet presAssocID="{18926961-A59E-4CDC-8BF5-11D26F532C04}" presName="sibTrans" presStyleCnt="0"/>
      <dgm:spPr/>
    </dgm:pt>
    <dgm:pt modelId="{33996266-1352-43AD-887D-3FDE18EB3F7D}" type="pres">
      <dgm:prSet presAssocID="{F670070B-9E70-4A9E-A7B8-28EAB40E9EAA}" presName="textNode" presStyleLbl="node1" presStyleIdx="1" presStyleCnt="4">
        <dgm:presLayoutVars>
          <dgm:bulletEnabled val="1"/>
        </dgm:presLayoutVars>
      </dgm:prSet>
      <dgm:spPr/>
      <dgm:t>
        <a:bodyPr/>
        <a:lstStyle/>
        <a:p>
          <a:endParaRPr lang="en-US"/>
        </a:p>
      </dgm:t>
    </dgm:pt>
    <dgm:pt modelId="{6227EB7F-72F3-40DD-A618-7967C7DBE3B4}" type="pres">
      <dgm:prSet presAssocID="{EFA3FC2B-E638-48BF-BFC8-7FE623810C89}" presName="sibTrans" presStyleCnt="0"/>
      <dgm:spPr/>
    </dgm:pt>
    <dgm:pt modelId="{DB5C145F-2FAD-4622-81C3-B73E32451828}" type="pres">
      <dgm:prSet presAssocID="{D44688D1-0E6D-44FC-97F6-D22FA6B2382E}" presName="textNode" presStyleLbl="node1" presStyleIdx="2" presStyleCnt="4">
        <dgm:presLayoutVars>
          <dgm:bulletEnabled val="1"/>
        </dgm:presLayoutVars>
      </dgm:prSet>
      <dgm:spPr/>
      <dgm:t>
        <a:bodyPr/>
        <a:lstStyle/>
        <a:p>
          <a:endParaRPr lang="en-US"/>
        </a:p>
      </dgm:t>
    </dgm:pt>
    <dgm:pt modelId="{8E3D8B7A-5DBC-4219-8792-6AA814215B1A}" type="pres">
      <dgm:prSet presAssocID="{5CBDE403-5060-41C3-82A8-46D9A2F495A2}" presName="sibTrans" presStyleCnt="0"/>
      <dgm:spPr/>
    </dgm:pt>
    <dgm:pt modelId="{3F1B436D-E3F2-49CB-A570-003E752DC554}" type="pres">
      <dgm:prSet presAssocID="{D7CCEC76-4AF7-4F06-B427-25BB6118CCE5}" presName="textNode" presStyleLbl="node1" presStyleIdx="3" presStyleCnt="4">
        <dgm:presLayoutVars>
          <dgm:bulletEnabled val="1"/>
        </dgm:presLayoutVars>
      </dgm:prSet>
      <dgm:spPr/>
      <dgm:t>
        <a:bodyPr/>
        <a:lstStyle/>
        <a:p>
          <a:endParaRPr lang="en-US"/>
        </a:p>
      </dgm:t>
    </dgm:pt>
  </dgm:ptLst>
  <dgm:cxnLst>
    <dgm:cxn modelId="{8620DD94-67A1-439E-9C31-94DF9572ADB9}" srcId="{92D960FB-72FF-4123-8C74-87C07E7143C2}" destId="{C6A82213-DC3A-4DED-8056-D075531C3548}" srcOrd="0" destOrd="0" parTransId="{3C6CDA35-8E2E-4512-8783-10D72C91D3D9}" sibTransId="{18926961-A59E-4CDC-8BF5-11D26F532C04}"/>
    <dgm:cxn modelId="{2057AE1C-786D-424C-A002-7E8AC9382EF4}" type="presOf" srcId="{D7CCEC76-4AF7-4F06-B427-25BB6118CCE5}" destId="{3F1B436D-E3F2-49CB-A570-003E752DC554}" srcOrd="0" destOrd="0" presId="urn:microsoft.com/office/officeart/2005/8/layout/hProcess9"/>
    <dgm:cxn modelId="{548CCBA3-11C5-4763-A525-EF711EF2A1F8}" type="presOf" srcId="{F670070B-9E70-4A9E-A7B8-28EAB40E9EAA}" destId="{33996266-1352-43AD-887D-3FDE18EB3F7D}" srcOrd="0" destOrd="0" presId="urn:microsoft.com/office/officeart/2005/8/layout/hProcess9"/>
    <dgm:cxn modelId="{5D52AE48-167E-4692-9EEC-E0365AA4DFF0}" srcId="{92D960FB-72FF-4123-8C74-87C07E7143C2}" destId="{D44688D1-0E6D-44FC-97F6-D22FA6B2382E}" srcOrd="2" destOrd="0" parTransId="{4AD40C17-680C-4AF0-8AF8-89C9B3895762}" sibTransId="{5CBDE403-5060-41C3-82A8-46D9A2F495A2}"/>
    <dgm:cxn modelId="{79FEA545-E006-4205-A113-F5312FD6DDCD}" type="presOf" srcId="{92D960FB-72FF-4123-8C74-87C07E7143C2}" destId="{7E8A5588-F37E-4623-9EDA-314DEF5565AC}" srcOrd="0" destOrd="0" presId="urn:microsoft.com/office/officeart/2005/8/layout/hProcess9"/>
    <dgm:cxn modelId="{45B549D7-06F2-4F19-B7E8-E76644DA2E62}" srcId="{92D960FB-72FF-4123-8C74-87C07E7143C2}" destId="{F670070B-9E70-4A9E-A7B8-28EAB40E9EAA}" srcOrd="1" destOrd="0" parTransId="{EF8E3F0A-56DA-4162-8922-7D50027141EB}" sibTransId="{EFA3FC2B-E638-48BF-BFC8-7FE623810C89}"/>
    <dgm:cxn modelId="{21532618-EFBF-454B-BFA7-35273974CB5E}" type="presOf" srcId="{C6A82213-DC3A-4DED-8056-D075531C3548}" destId="{B474C73E-68E0-459E-958D-84C4D41D84D4}" srcOrd="0" destOrd="0" presId="urn:microsoft.com/office/officeart/2005/8/layout/hProcess9"/>
    <dgm:cxn modelId="{33076B1C-CA2B-42C3-9858-914713E9455E}" type="presOf" srcId="{D44688D1-0E6D-44FC-97F6-D22FA6B2382E}" destId="{DB5C145F-2FAD-4622-81C3-B73E32451828}" srcOrd="0" destOrd="0" presId="urn:microsoft.com/office/officeart/2005/8/layout/hProcess9"/>
    <dgm:cxn modelId="{FA96BCFA-9244-4711-96DB-FEAFE88234BD}" srcId="{92D960FB-72FF-4123-8C74-87C07E7143C2}" destId="{D7CCEC76-4AF7-4F06-B427-25BB6118CCE5}" srcOrd="3" destOrd="0" parTransId="{385B2EA6-E203-48E1-B0F1-ECA377101AF1}" sibTransId="{BC5A73EF-E13D-4E36-AA96-EDD777D5D59D}"/>
    <dgm:cxn modelId="{241B9930-ACA1-4AE8-8D5E-1AC9A2546287}" type="presParOf" srcId="{7E8A5588-F37E-4623-9EDA-314DEF5565AC}" destId="{86D41630-DC00-4225-B3B4-CCDC484ED2F7}" srcOrd="0" destOrd="0" presId="urn:microsoft.com/office/officeart/2005/8/layout/hProcess9"/>
    <dgm:cxn modelId="{D15DD938-1020-4463-8526-A132946B0ACD}" type="presParOf" srcId="{7E8A5588-F37E-4623-9EDA-314DEF5565AC}" destId="{3D398240-F266-4D21-9127-7F9E27A63A24}" srcOrd="1" destOrd="0" presId="urn:microsoft.com/office/officeart/2005/8/layout/hProcess9"/>
    <dgm:cxn modelId="{FDEFA382-B34C-43D4-829E-BD1F72741C36}" type="presParOf" srcId="{3D398240-F266-4D21-9127-7F9E27A63A24}" destId="{B474C73E-68E0-459E-958D-84C4D41D84D4}" srcOrd="0" destOrd="0" presId="urn:microsoft.com/office/officeart/2005/8/layout/hProcess9"/>
    <dgm:cxn modelId="{F9521C4C-FD27-473A-8C57-85159CA392C6}" type="presParOf" srcId="{3D398240-F266-4D21-9127-7F9E27A63A24}" destId="{F42D63F2-75F9-48E6-BF49-7BB1A56A14C1}" srcOrd="1" destOrd="0" presId="urn:microsoft.com/office/officeart/2005/8/layout/hProcess9"/>
    <dgm:cxn modelId="{AF6DEE9F-7B4F-4549-8C2C-B9974624AF63}" type="presParOf" srcId="{3D398240-F266-4D21-9127-7F9E27A63A24}" destId="{33996266-1352-43AD-887D-3FDE18EB3F7D}" srcOrd="2" destOrd="0" presId="urn:microsoft.com/office/officeart/2005/8/layout/hProcess9"/>
    <dgm:cxn modelId="{E95E1D5A-F589-43EC-A0C5-A35EE2AC888B}" type="presParOf" srcId="{3D398240-F266-4D21-9127-7F9E27A63A24}" destId="{6227EB7F-72F3-40DD-A618-7967C7DBE3B4}" srcOrd="3" destOrd="0" presId="urn:microsoft.com/office/officeart/2005/8/layout/hProcess9"/>
    <dgm:cxn modelId="{58792513-4B4D-4E9E-A630-15CC15B1EA0F}" type="presParOf" srcId="{3D398240-F266-4D21-9127-7F9E27A63A24}" destId="{DB5C145F-2FAD-4622-81C3-B73E32451828}" srcOrd="4" destOrd="0" presId="urn:microsoft.com/office/officeart/2005/8/layout/hProcess9"/>
    <dgm:cxn modelId="{4EE48F47-5902-40DA-ADFF-B6A7260F9258}" type="presParOf" srcId="{3D398240-F266-4D21-9127-7F9E27A63A24}" destId="{8E3D8B7A-5DBC-4219-8792-6AA814215B1A}" srcOrd="5" destOrd="0" presId="urn:microsoft.com/office/officeart/2005/8/layout/hProcess9"/>
    <dgm:cxn modelId="{3CB2D77E-A255-4950-AF22-A6A188144294}" type="presParOf" srcId="{3D398240-F266-4D21-9127-7F9E27A63A24}" destId="{3F1B436D-E3F2-49CB-A570-003E752DC55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1A59EC-05A8-4CED-9C64-8A91B0F3379F}"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en-US"/>
        </a:p>
      </dgm:t>
    </dgm:pt>
    <dgm:pt modelId="{27575B9D-E6DB-4F77-AEAE-2634A2D7CBC5}">
      <dgm:prSet phldrT="[Text]" custT="1"/>
      <dgm:spPr/>
      <dgm:t>
        <a:bodyPr/>
        <a:lstStyle/>
        <a:p>
          <a:r>
            <a:rPr lang="en-US" sz="1400" b="1" dirty="0" smtClean="0">
              <a:solidFill>
                <a:schemeClr val="tx1"/>
              </a:solidFill>
            </a:rPr>
            <a:t>L6 Practitioner</a:t>
          </a:r>
          <a:endParaRPr lang="en-US" sz="1400" b="1" dirty="0">
            <a:solidFill>
              <a:schemeClr val="tx1"/>
            </a:solidFill>
          </a:endParaRPr>
        </a:p>
      </dgm:t>
    </dgm:pt>
    <dgm:pt modelId="{EB54CCBA-4658-4334-B7DA-8A62B23F06A2}" type="parTrans" cxnId="{4C439742-015F-4D11-8BDA-5F4A0E021E4C}">
      <dgm:prSet/>
      <dgm:spPr/>
      <dgm:t>
        <a:bodyPr/>
        <a:lstStyle/>
        <a:p>
          <a:endParaRPr lang="en-US" sz="2800" b="1">
            <a:solidFill>
              <a:schemeClr val="tx1"/>
            </a:solidFill>
          </a:endParaRPr>
        </a:p>
      </dgm:t>
    </dgm:pt>
    <dgm:pt modelId="{0642B565-CBCF-43A1-B1E4-1149D21586CF}" type="sibTrans" cxnId="{4C439742-015F-4D11-8BDA-5F4A0E021E4C}">
      <dgm:prSet/>
      <dgm:spPr/>
      <dgm:t>
        <a:bodyPr/>
        <a:lstStyle/>
        <a:p>
          <a:endParaRPr lang="en-US" sz="2800" b="1">
            <a:solidFill>
              <a:schemeClr val="tx1"/>
            </a:solidFill>
          </a:endParaRPr>
        </a:p>
      </dgm:t>
    </dgm:pt>
    <dgm:pt modelId="{918C9EAD-DDBC-4B88-A2AA-4DCF551E59F7}">
      <dgm:prSet phldrT="[Text]" custT="1"/>
      <dgm:spPr/>
      <dgm:t>
        <a:bodyPr/>
        <a:lstStyle/>
        <a:p>
          <a:r>
            <a:rPr lang="en-US" sz="1600" b="1" dirty="0" smtClean="0">
              <a:solidFill>
                <a:schemeClr val="tx1"/>
              </a:solidFill>
            </a:rPr>
            <a:t>Leadership</a:t>
          </a:r>
          <a:endParaRPr lang="en-US" sz="1600" b="1" dirty="0">
            <a:solidFill>
              <a:schemeClr val="tx1"/>
            </a:solidFill>
          </a:endParaRPr>
        </a:p>
      </dgm:t>
    </dgm:pt>
    <dgm:pt modelId="{18F2198B-E16B-4937-8DAE-F9708EAFDFBE}" type="parTrans" cxnId="{A1822D92-303E-4C6F-8544-6A122670109D}">
      <dgm:prSet custT="1"/>
      <dgm:spPr/>
      <dgm:t>
        <a:bodyPr/>
        <a:lstStyle/>
        <a:p>
          <a:endParaRPr lang="en-US" sz="800" b="1">
            <a:solidFill>
              <a:schemeClr val="tx1"/>
            </a:solidFill>
          </a:endParaRPr>
        </a:p>
      </dgm:t>
    </dgm:pt>
    <dgm:pt modelId="{47D69AE6-FE63-4934-9537-663C05B3FA9F}" type="sibTrans" cxnId="{A1822D92-303E-4C6F-8544-6A122670109D}">
      <dgm:prSet/>
      <dgm:spPr/>
      <dgm:t>
        <a:bodyPr/>
        <a:lstStyle/>
        <a:p>
          <a:endParaRPr lang="en-US" sz="2800" b="1">
            <a:solidFill>
              <a:schemeClr val="tx1"/>
            </a:solidFill>
          </a:endParaRPr>
        </a:p>
      </dgm:t>
    </dgm:pt>
    <dgm:pt modelId="{1D10AE7B-42E2-4815-BDCF-3278583907BD}">
      <dgm:prSet phldrT="[Text]" custT="1"/>
      <dgm:spPr/>
      <dgm:t>
        <a:bodyPr/>
        <a:lstStyle/>
        <a:p>
          <a:r>
            <a:rPr lang="en-US" sz="1600" b="1" dirty="0" smtClean="0">
              <a:solidFill>
                <a:schemeClr val="tx1"/>
              </a:solidFill>
            </a:rPr>
            <a:t>Learning &amp; Coaching Ability</a:t>
          </a:r>
          <a:endParaRPr lang="en-US" sz="1600" b="1" dirty="0">
            <a:solidFill>
              <a:schemeClr val="tx1"/>
            </a:solidFill>
          </a:endParaRPr>
        </a:p>
      </dgm:t>
    </dgm:pt>
    <dgm:pt modelId="{5301CB39-9592-4B05-A37A-5DEFE58FBB27}" type="parTrans" cxnId="{79421673-4DC9-4730-B17D-C28C214894D7}">
      <dgm:prSet custT="1"/>
      <dgm:spPr/>
      <dgm:t>
        <a:bodyPr/>
        <a:lstStyle/>
        <a:p>
          <a:endParaRPr lang="en-US" sz="800" b="1">
            <a:solidFill>
              <a:schemeClr val="tx1"/>
            </a:solidFill>
          </a:endParaRPr>
        </a:p>
      </dgm:t>
    </dgm:pt>
    <dgm:pt modelId="{61EC5E04-30D4-4AA3-80EE-5CF14E31B257}" type="sibTrans" cxnId="{79421673-4DC9-4730-B17D-C28C214894D7}">
      <dgm:prSet/>
      <dgm:spPr/>
      <dgm:t>
        <a:bodyPr/>
        <a:lstStyle/>
        <a:p>
          <a:endParaRPr lang="en-US" sz="2800" b="1">
            <a:solidFill>
              <a:schemeClr val="tx1"/>
            </a:solidFill>
          </a:endParaRPr>
        </a:p>
      </dgm:t>
    </dgm:pt>
    <dgm:pt modelId="{35006D7C-31A2-4AA7-8B73-EEFA9CDC9266}">
      <dgm:prSet phldrT="[Text]" custT="1"/>
      <dgm:spPr/>
      <dgm:t>
        <a:bodyPr/>
        <a:lstStyle/>
        <a:p>
          <a:r>
            <a:rPr lang="en-US" sz="1600" b="1" dirty="0" smtClean="0">
              <a:solidFill>
                <a:schemeClr val="tx1"/>
              </a:solidFill>
            </a:rPr>
            <a:t>Knowledge</a:t>
          </a:r>
        </a:p>
        <a:p>
          <a:r>
            <a:rPr lang="en-US" sz="1600" b="1" dirty="0" smtClean="0">
              <a:solidFill>
                <a:schemeClr val="tx1"/>
              </a:solidFill>
            </a:rPr>
            <a:t>Capacity</a:t>
          </a:r>
          <a:endParaRPr lang="en-US" sz="1600" b="1" dirty="0">
            <a:solidFill>
              <a:schemeClr val="tx1"/>
            </a:solidFill>
          </a:endParaRPr>
        </a:p>
      </dgm:t>
    </dgm:pt>
    <dgm:pt modelId="{FE11E378-F6F5-49DE-A509-158B49F909CC}" type="parTrans" cxnId="{4ED29563-70B2-40BA-9303-AD006562CBA7}">
      <dgm:prSet custT="1"/>
      <dgm:spPr/>
      <dgm:t>
        <a:bodyPr/>
        <a:lstStyle/>
        <a:p>
          <a:endParaRPr lang="en-US" sz="800" b="1">
            <a:solidFill>
              <a:schemeClr val="tx1"/>
            </a:solidFill>
          </a:endParaRPr>
        </a:p>
      </dgm:t>
    </dgm:pt>
    <dgm:pt modelId="{56F6FF7D-F8B8-400F-84CB-709734871E25}" type="sibTrans" cxnId="{4ED29563-70B2-40BA-9303-AD006562CBA7}">
      <dgm:prSet/>
      <dgm:spPr/>
      <dgm:t>
        <a:bodyPr/>
        <a:lstStyle/>
        <a:p>
          <a:endParaRPr lang="en-US" sz="2800" b="1">
            <a:solidFill>
              <a:schemeClr val="tx1"/>
            </a:solidFill>
          </a:endParaRPr>
        </a:p>
      </dgm:t>
    </dgm:pt>
    <dgm:pt modelId="{1BB9EB45-7DE5-466E-8A63-744DBF9D7EEC}">
      <dgm:prSet phldrT="[Text]" custT="1"/>
      <dgm:spPr/>
      <dgm:t>
        <a:bodyPr/>
        <a:lstStyle/>
        <a:p>
          <a:r>
            <a:rPr lang="en-US" sz="1600" b="1" dirty="0" smtClean="0">
              <a:solidFill>
                <a:schemeClr val="tx1"/>
              </a:solidFill>
            </a:rPr>
            <a:t>Personality</a:t>
          </a:r>
          <a:endParaRPr lang="en-US" sz="1600" b="1" dirty="0">
            <a:solidFill>
              <a:schemeClr val="tx1"/>
            </a:solidFill>
          </a:endParaRPr>
        </a:p>
      </dgm:t>
    </dgm:pt>
    <dgm:pt modelId="{29C3316C-A815-4B90-B13C-84528E1CA31A}" type="parTrans" cxnId="{2C044238-BD75-4310-B16E-958DC2B9B4EE}">
      <dgm:prSet custT="1"/>
      <dgm:spPr/>
      <dgm:t>
        <a:bodyPr/>
        <a:lstStyle/>
        <a:p>
          <a:endParaRPr lang="en-US" sz="800" b="1">
            <a:solidFill>
              <a:schemeClr val="tx1"/>
            </a:solidFill>
          </a:endParaRPr>
        </a:p>
      </dgm:t>
    </dgm:pt>
    <dgm:pt modelId="{F4573A82-7D5A-4A4D-A636-429645E61675}" type="sibTrans" cxnId="{2C044238-BD75-4310-B16E-958DC2B9B4EE}">
      <dgm:prSet/>
      <dgm:spPr/>
      <dgm:t>
        <a:bodyPr/>
        <a:lstStyle/>
        <a:p>
          <a:endParaRPr lang="en-US" sz="2800" b="1">
            <a:solidFill>
              <a:schemeClr val="tx1"/>
            </a:solidFill>
          </a:endParaRPr>
        </a:p>
      </dgm:t>
    </dgm:pt>
    <dgm:pt modelId="{7417C328-B9BA-4EB0-BCF6-DF1E6EE9EC3E}" type="pres">
      <dgm:prSet presAssocID="{961A59EC-05A8-4CED-9C64-8A91B0F3379F}" presName="cycle" presStyleCnt="0">
        <dgm:presLayoutVars>
          <dgm:chMax val="1"/>
          <dgm:dir/>
          <dgm:animLvl val="ctr"/>
          <dgm:resizeHandles val="exact"/>
        </dgm:presLayoutVars>
      </dgm:prSet>
      <dgm:spPr/>
      <dgm:t>
        <a:bodyPr/>
        <a:lstStyle/>
        <a:p>
          <a:endParaRPr lang="en-US"/>
        </a:p>
      </dgm:t>
    </dgm:pt>
    <dgm:pt modelId="{CD27C858-C186-4C6C-A75B-EDAD2AE158BF}" type="pres">
      <dgm:prSet presAssocID="{27575B9D-E6DB-4F77-AEAE-2634A2D7CBC5}" presName="centerShape" presStyleLbl="node0" presStyleIdx="0" presStyleCnt="1" custScaleX="139934" custScaleY="113720"/>
      <dgm:spPr/>
      <dgm:t>
        <a:bodyPr/>
        <a:lstStyle/>
        <a:p>
          <a:endParaRPr lang="en-US"/>
        </a:p>
      </dgm:t>
    </dgm:pt>
    <dgm:pt modelId="{09107116-B964-47CA-8380-AAA3A39C3618}" type="pres">
      <dgm:prSet presAssocID="{18F2198B-E16B-4937-8DAE-F9708EAFDFBE}" presName="Name9" presStyleLbl="parChTrans1D2" presStyleIdx="0" presStyleCnt="4"/>
      <dgm:spPr/>
      <dgm:t>
        <a:bodyPr/>
        <a:lstStyle/>
        <a:p>
          <a:endParaRPr lang="en-US"/>
        </a:p>
      </dgm:t>
    </dgm:pt>
    <dgm:pt modelId="{BD565DB6-3DAE-4C86-951E-040C177BD99C}" type="pres">
      <dgm:prSet presAssocID="{18F2198B-E16B-4937-8DAE-F9708EAFDFBE}" presName="connTx" presStyleLbl="parChTrans1D2" presStyleIdx="0" presStyleCnt="4"/>
      <dgm:spPr/>
      <dgm:t>
        <a:bodyPr/>
        <a:lstStyle/>
        <a:p>
          <a:endParaRPr lang="en-US"/>
        </a:p>
      </dgm:t>
    </dgm:pt>
    <dgm:pt modelId="{036AB00A-CE2D-49C5-A030-8902BE60CBBD}" type="pres">
      <dgm:prSet presAssocID="{918C9EAD-DDBC-4B88-A2AA-4DCF551E59F7}" presName="node" presStyleLbl="node1" presStyleIdx="0" presStyleCnt="4" custScaleX="139934" custScaleY="113720" custRadScaleRad="100829">
        <dgm:presLayoutVars>
          <dgm:bulletEnabled val="1"/>
        </dgm:presLayoutVars>
      </dgm:prSet>
      <dgm:spPr/>
      <dgm:t>
        <a:bodyPr/>
        <a:lstStyle/>
        <a:p>
          <a:endParaRPr lang="en-US"/>
        </a:p>
      </dgm:t>
    </dgm:pt>
    <dgm:pt modelId="{74B3A985-8A0C-468E-8E5C-A18C072EA842}" type="pres">
      <dgm:prSet presAssocID="{5301CB39-9592-4B05-A37A-5DEFE58FBB27}" presName="Name9" presStyleLbl="parChTrans1D2" presStyleIdx="1" presStyleCnt="4"/>
      <dgm:spPr/>
      <dgm:t>
        <a:bodyPr/>
        <a:lstStyle/>
        <a:p>
          <a:endParaRPr lang="en-US"/>
        </a:p>
      </dgm:t>
    </dgm:pt>
    <dgm:pt modelId="{DF84D96C-426F-4133-8C58-A4ECACBE4022}" type="pres">
      <dgm:prSet presAssocID="{5301CB39-9592-4B05-A37A-5DEFE58FBB27}" presName="connTx" presStyleLbl="parChTrans1D2" presStyleIdx="1" presStyleCnt="4"/>
      <dgm:spPr/>
      <dgm:t>
        <a:bodyPr/>
        <a:lstStyle/>
        <a:p>
          <a:endParaRPr lang="en-US"/>
        </a:p>
      </dgm:t>
    </dgm:pt>
    <dgm:pt modelId="{D552C920-F78A-451A-998D-49FE399F02F9}" type="pres">
      <dgm:prSet presAssocID="{1D10AE7B-42E2-4815-BDCF-3278583907BD}" presName="node" presStyleLbl="node1" presStyleIdx="1" presStyleCnt="4" custScaleX="139934" custScaleY="113720" custRadScaleRad="145474">
        <dgm:presLayoutVars>
          <dgm:bulletEnabled val="1"/>
        </dgm:presLayoutVars>
      </dgm:prSet>
      <dgm:spPr/>
      <dgm:t>
        <a:bodyPr/>
        <a:lstStyle/>
        <a:p>
          <a:endParaRPr lang="en-US"/>
        </a:p>
      </dgm:t>
    </dgm:pt>
    <dgm:pt modelId="{8B2DC54F-04C0-45B1-B0E8-E025F94874AE}" type="pres">
      <dgm:prSet presAssocID="{FE11E378-F6F5-49DE-A509-158B49F909CC}" presName="Name9" presStyleLbl="parChTrans1D2" presStyleIdx="2" presStyleCnt="4"/>
      <dgm:spPr/>
      <dgm:t>
        <a:bodyPr/>
        <a:lstStyle/>
        <a:p>
          <a:endParaRPr lang="en-US"/>
        </a:p>
      </dgm:t>
    </dgm:pt>
    <dgm:pt modelId="{F28CF8A0-B45F-4F7B-AA37-329EF049CB2C}" type="pres">
      <dgm:prSet presAssocID="{FE11E378-F6F5-49DE-A509-158B49F909CC}" presName="connTx" presStyleLbl="parChTrans1D2" presStyleIdx="2" presStyleCnt="4"/>
      <dgm:spPr/>
      <dgm:t>
        <a:bodyPr/>
        <a:lstStyle/>
        <a:p>
          <a:endParaRPr lang="en-US"/>
        </a:p>
      </dgm:t>
    </dgm:pt>
    <dgm:pt modelId="{99481032-4126-4CCB-8804-5E114E0E3655}" type="pres">
      <dgm:prSet presAssocID="{35006D7C-31A2-4AA7-8B73-EEFA9CDC9266}" presName="node" presStyleLbl="node1" presStyleIdx="2" presStyleCnt="4" custScaleX="139934" custScaleY="113720">
        <dgm:presLayoutVars>
          <dgm:bulletEnabled val="1"/>
        </dgm:presLayoutVars>
      </dgm:prSet>
      <dgm:spPr/>
      <dgm:t>
        <a:bodyPr/>
        <a:lstStyle/>
        <a:p>
          <a:endParaRPr lang="en-US"/>
        </a:p>
      </dgm:t>
    </dgm:pt>
    <dgm:pt modelId="{02104ECA-1E2A-4958-92F8-78C26695E2AB}" type="pres">
      <dgm:prSet presAssocID="{29C3316C-A815-4B90-B13C-84528E1CA31A}" presName="Name9" presStyleLbl="parChTrans1D2" presStyleIdx="3" presStyleCnt="4"/>
      <dgm:spPr/>
      <dgm:t>
        <a:bodyPr/>
        <a:lstStyle/>
        <a:p>
          <a:endParaRPr lang="en-US"/>
        </a:p>
      </dgm:t>
    </dgm:pt>
    <dgm:pt modelId="{D9CDC612-496F-43DE-BC28-19AE807CE20A}" type="pres">
      <dgm:prSet presAssocID="{29C3316C-A815-4B90-B13C-84528E1CA31A}" presName="connTx" presStyleLbl="parChTrans1D2" presStyleIdx="3" presStyleCnt="4"/>
      <dgm:spPr/>
      <dgm:t>
        <a:bodyPr/>
        <a:lstStyle/>
        <a:p>
          <a:endParaRPr lang="en-US"/>
        </a:p>
      </dgm:t>
    </dgm:pt>
    <dgm:pt modelId="{33A92117-BBA0-4601-8BF0-74D2B743DCEB}" type="pres">
      <dgm:prSet presAssocID="{1BB9EB45-7DE5-466E-8A63-744DBF9D7EEC}" presName="node" presStyleLbl="node1" presStyleIdx="3" presStyleCnt="4" custScaleX="139934" custScaleY="113720" custRadScaleRad="145373">
        <dgm:presLayoutVars>
          <dgm:bulletEnabled val="1"/>
        </dgm:presLayoutVars>
      </dgm:prSet>
      <dgm:spPr/>
      <dgm:t>
        <a:bodyPr/>
        <a:lstStyle/>
        <a:p>
          <a:endParaRPr lang="en-US"/>
        </a:p>
      </dgm:t>
    </dgm:pt>
  </dgm:ptLst>
  <dgm:cxnLst>
    <dgm:cxn modelId="{C18CCA0F-D2C6-43BC-B44C-3ACB06553864}" type="presOf" srcId="{5301CB39-9592-4B05-A37A-5DEFE58FBB27}" destId="{74B3A985-8A0C-468E-8E5C-A18C072EA842}" srcOrd="0" destOrd="0" presId="urn:microsoft.com/office/officeart/2005/8/layout/radial1"/>
    <dgm:cxn modelId="{E2C2B542-6989-4CC4-9F1F-7BF8EEC547CA}" type="presOf" srcId="{18F2198B-E16B-4937-8DAE-F9708EAFDFBE}" destId="{09107116-B964-47CA-8380-AAA3A39C3618}" srcOrd="0" destOrd="0" presId="urn:microsoft.com/office/officeart/2005/8/layout/radial1"/>
    <dgm:cxn modelId="{E7E52C25-4B9F-4210-A102-B125EAB522D8}" type="presOf" srcId="{918C9EAD-DDBC-4B88-A2AA-4DCF551E59F7}" destId="{036AB00A-CE2D-49C5-A030-8902BE60CBBD}" srcOrd="0" destOrd="0" presId="urn:microsoft.com/office/officeart/2005/8/layout/radial1"/>
    <dgm:cxn modelId="{866FAED1-0C5B-4DAF-AF60-99AEC2B17F2D}" type="presOf" srcId="{29C3316C-A815-4B90-B13C-84528E1CA31A}" destId="{02104ECA-1E2A-4958-92F8-78C26695E2AB}" srcOrd="0" destOrd="0" presId="urn:microsoft.com/office/officeart/2005/8/layout/radial1"/>
    <dgm:cxn modelId="{3CF28605-4C35-438B-9A53-AF85428720BA}" type="presOf" srcId="{18F2198B-E16B-4937-8DAE-F9708EAFDFBE}" destId="{BD565DB6-3DAE-4C86-951E-040C177BD99C}" srcOrd="1" destOrd="0" presId="urn:microsoft.com/office/officeart/2005/8/layout/radial1"/>
    <dgm:cxn modelId="{79421673-4DC9-4730-B17D-C28C214894D7}" srcId="{27575B9D-E6DB-4F77-AEAE-2634A2D7CBC5}" destId="{1D10AE7B-42E2-4815-BDCF-3278583907BD}" srcOrd="1" destOrd="0" parTransId="{5301CB39-9592-4B05-A37A-5DEFE58FBB27}" sibTransId="{61EC5E04-30D4-4AA3-80EE-5CF14E31B257}"/>
    <dgm:cxn modelId="{4644FF51-3C63-4D97-888E-6A19E907BEC6}" type="presOf" srcId="{1BB9EB45-7DE5-466E-8A63-744DBF9D7EEC}" destId="{33A92117-BBA0-4601-8BF0-74D2B743DCEB}" srcOrd="0" destOrd="0" presId="urn:microsoft.com/office/officeart/2005/8/layout/radial1"/>
    <dgm:cxn modelId="{15023C7B-8DB6-44A1-A626-754DE5D39E9E}" type="presOf" srcId="{FE11E378-F6F5-49DE-A509-158B49F909CC}" destId="{F28CF8A0-B45F-4F7B-AA37-329EF049CB2C}" srcOrd="1" destOrd="0" presId="urn:microsoft.com/office/officeart/2005/8/layout/radial1"/>
    <dgm:cxn modelId="{9F51C61A-391D-4ECD-9C70-8EEDAD8CFEBC}" type="presOf" srcId="{27575B9D-E6DB-4F77-AEAE-2634A2D7CBC5}" destId="{CD27C858-C186-4C6C-A75B-EDAD2AE158BF}" srcOrd="0" destOrd="0" presId="urn:microsoft.com/office/officeart/2005/8/layout/radial1"/>
    <dgm:cxn modelId="{4ED29563-70B2-40BA-9303-AD006562CBA7}" srcId="{27575B9D-E6DB-4F77-AEAE-2634A2D7CBC5}" destId="{35006D7C-31A2-4AA7-8B73-EEFA9CDC9266}" srcOrd="2" destOrd="0" parTransId="{FE11E378-F6F5-49DE-A509-158B49F909CC}" sibTransId="{56F6FF7D-F8B8-400F-84CB-709734871E25}"/>
    <dgm:cxn modelId="{2C044238-BD75-4310-B16E-958DC2B9B4EE}" srcId="{27575B9D-E6DB-4F77-AEAE-2634A2D7CBC5}" destId="{1BB9EB45-7DE5-466E-8A63-744DBF9D7EEC}" srcOrd="3" destOrd="0" parTransId="{29C3316C-A815-4B90-B13C-84528E1CA31A}" sibTransId="{F4573A82-7D5A-4A4D-A636-429645E61675}"/>
    <dgm:cxn modelId="{A1822D92-303E-4C6F-8544-6A122670109D}" srcId="{27575B9D-E6DB-4F77-AEAE-2634A2D7CBC5}" destId="{918C9EAD-DDBC-4B88-A2AA-4DCF551E59F7}" srcOrd="0" destOrd="0" parTransId="{18F2198B-E16B-4937-8DAE-F9708EAFDFBE}" sibTransId="{47D69AE6-FE63-4934-9537-663C05B3FA9F}"/>
    <dgm:cxn modelId="{614FE5FB-F522-4440-A614-08B0A16C37E3}" type="presOf" srcId="{29C3316C-A815-4B90-B13C-84528E1CA31A}" destId="{D9CDC612-496F-43DE-BC28-19AE807CE20A}" srcOrd="1" destOrd="0" presId="urn:microsoft.com/office/officeart/2005/8/layout/radial1"/>
    <dgm:cxn modelId="{FED27AAB-E0C7-4124-8142-26465C77AD86}" type="presOf" srcId="{FE11E378-F6F5-49DE-A509-158B49F909CC}" destId="{8B2DC54F-04C0-45B1-B0E8-E025F94874AE}" srcOrd="0" destOrd="0" presId="urn:microsoft.com/office/officeart/2005/8/layout/radial1"/>
    <dgm:cxn modelId="{4C439742-015F-4D11-8BDA-5F4A0E021E4C}" srcId="{961A59EC-05A8-4CED-9C64-8A91B0F3379F}" destId="{27575B9D-E6DB-4F77-AEAE-2634A2D7CBC5}" srcOrd="0" destOrd="0" parTransId="{EB54CCBA-4658-4334-B7DA-8A62B23F06A2}" sibTransId="{0642B565-CBCF-43A1-B1E4-1149D21586CF}"/>
    <dgm:cxn modelId="{90B65A1C-6EC3-4E5A-B99C-B42E591ABDE1}" type="presOf" srcId="{5301CB39-9592-4B05-A37A-5DEFE58FBB27}" destId="{DF84D96C-426F-4133-8C58-A4ECACBE4022}" srcOrd="1" destOrd="0" presId="urn:microsoft.com/office/officeart/2005/8/layout/radial1"/>
    <dgm:cxn modelId="{63FE059F-4E5C-4421-87AD-0E47A7B0D55F}" type="presOf" srcId="{961A59EC-05A8-4CED-9C64-8A91B0F3379F}" destId="{7417C328-B9BA-4EB0-BCF6-DF1E6EE9EC3E}" srcOrd="0" destOrd="0" presId="urn:microsoft.com/office/officeart/2005/8/layout/radial1"/>
    <dgm:cxn modelId="{56C79F1A-328A-41E9-BE78-F56F26F60725}" type="presOf" srcId="{1D10AE7B-42E2-4815-BDCF-3278583907BD}" destId="{D552C920-F78A-451A-998D-49FE399F02F9}" srcOrd="0" destOrd="0" presId="urn:microsoft.com/office/officeart/2005/8/layout/radial1"/>
    <dgm:cxn modelId="{4ADC5A38-ECFE-4555-8970-71D1FAD618CC}" type="presOf" srcId="{35006D7C-31A2-4AA7-8B73-EEFA9CDC9266}" destId="{99481032-4126-4CCB-8804-5E114E0E3655}" srcOrd="0" destOrd="0" presId="urn:microsoft.com/office/officeart/2005/8/layout/radial1"/>
    <dgm:cxn modelId="{792F9300-9031-48C3-A959-4D8E99A62702}" type="presParOf" srcId="{7417C328-B9BA-4EB0-BCF6-DF1E6EE9EC3E}" destId="{CD27C858-C186-4C6C-A75B-EDAD2AE158BF}" srcOrd="0" destOrd="0" presId="urn:microsoft.com/office/officeart/2005/8/layout/radial1"/>
    <dgm:cxn modelId="{E9A04CC5-1707-4A98-8FF4-EC1011DE0074}" type="presParOf" srcId="{7417C328-B9BA-4EB0-BCF6-DF1E6EE9EC3E}" destId="{09107116-B964-47CA-8380-AAA3A39C3618}" srcOrd="1" destOrd="0" presId="urn:microsoft.com/office/officeart/2005/8/layout/radial1"/>
    <dgm:cxn modelId="{7F14AADC-9DEE-4093-86C2-99A8ACEE20AF}" type="presParOf" srcId="{09107116-B964-47CA-8380-AAA3A39C3618}" destId="{BD565DB6-3DAE-4C86-951E-040C177BD99C}" srcOrd="0" destOrd="0" presId="urn:microsoft.com/office/officeart/2005/8/layout/radial1"/>
    <dgm:cxn modelId="{3EAC70AC-6A86-4356-B739-13628CAB52B5}" type="presParOf" srcId="{7417C328-B9BA-4EB0-BCF6-DF1E6EE9EC3E}" destId="{036AB00A-CE2D-49C5-A030-8902BE60CBBD}" srcOrd="2" destOrd="0" presId="urn:microsoft.com/office/officeart/2005/8/layout/radial1"/>
    <dgm:cxn modelId="{9B052BF2-FB40-4C82-8A93-19A94709EBFE}" type="presParOf" srcId="{7417C328-B9BA-4EB0-BCF6-DF1E6EE9EC3E}" destId="{74B3A985-8A0C-468E-8E5C-A18C072EA842}" srcOrd="3" destOrd="0" presId="urn:microsoft.com/office/officeart/2005/8/layout/radial1"/>
    <dgm:cxn modelId="{C97C6BA4-8E48-4CD1-BA4A-F5543CD0730E}" type="presParOf" srcId="{74B3A985-8A0C-468E-8E5C-A18C072EA842}" destId="{DF84D96C-426F-4133-8C58-A4ECACBE4022}" srcOrd="0" destOrd="0" presId="urn:microsoft.com/office/officeart/2005/8/layout/radial1"/>
    <dgm:cxn modelId="{50CB9B1C-98D3-4889-9273-59ADF2078983}" type="presParOf" srcId="{7417C328-B9BA-4EB0-BCF6-DF1E6EE9EC3E}" destId="{D552C920-F78A-451A-998D-49FE399F02F9}" srcOrd="4" destOrd="0" presId="urn:microsoft.com/office/officeart/2005/8/layout/radial1"/>
    <dgm:cxn modelId="{DC96E16B-D640-4DE4-B13B-46EAEE4DA072}" type="presParOf" srcId="{7417C328-B9BA-4EB0-BCF6-DF1E6EE9EC3E}" destId="{8B2DC54F-04C0-45B1-B0E8-E025F94874AE}" srcOrd="5" destOrd="0" presId="urn:microsoft.com/office/officeart/2005/8/layout/radial1"/>
    <dgm:cxn modelId="{B0BA8959-DF82-4F3B-854C-14B43417EEAD}" type="presParOf" srcId="{8B2DC54F-04C0-45B1-B0E8-E025F94874AE}" destId="{F28CF8A0-B45F-4F7B-AA37-329EF049CB2C}" srcOrd="0" destOrd="0" presId="urn:microsoft.com/office/officeart/2005/8/layout/radial1"/>
    <dgm:cxn modelId="{A6530468-086E-4C96-ABAE-CEE515EB0920}" type="presParOf" srcId="{7417C328-B9BA-4EB0-BCF6-DF1E6EE9EC3E}" destId="{99481032-4126-4CCB-8804-5E114E0E3655}" srcOrd="6" destOrd="0" presId="urn:microsoft.com/office/officeart/2005/8/layout/radial1"/>
    <dgm:cxn modelId="{EB929321-0BF7-4DFE-9E27-62127DF7C090}" type="presParOf" srcId="{7417C328-B9BA-4EB0-BCF6-DF1E6EE9EC3E}" destId="{02104ECA-1E2A-4958-92F8-78C26695E2AB}" srcOrd="7" destOrd="0" presId="urn:microsoft.com/office/officeart/2005/8/layout/radial1"/>
    <dgm:cxn modelId="{E26D56D9-A892-4387-8555-7F02D80F7A81}" type="presParOf" srcId="{02104ECA-1E2A-4958-92F8-78C26695E2AB}" destId="{D9CDC612-496F-43DE-BC28-19AE807CE20A}" srcOrd="0" destOrd="0" presId="urn:microsoft.com/office/officeart/2005/8/layout/radial1"/>
    <dgm:cxn modelId="{1BCFAC79-7DDD-4868-836C-3658F6C3E346}" type="presParOf" srcId="{7417C328-B9BA-4EB0-BCF6-DF1E6EE9EC3E}" destId="{33A92117-BBA0-4601-8BF0-74D2B743DCE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AAE74C-4A24-4471-A49B-54CD396E148E}"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BE4DD2F5-8E77-4A05-BA92-E02F80AC5592}">
      <dgm:prSet phldrT="[Text]" custT="1"/>
      <dgm:spPr/>
      <dgm:t>
        <a:bodyPr/>
        <a:lstStyle/>
        <a:p>
          <a:r>
            <a:rPr lang="en-US" sz="2000" b="1" dirty="0" smtClean="0">
              <a:solidFill>
                <a:schemeClr val="tx1"/>
              </a:solidFill>
            </a:rPr>
            <a:t>Evolution and History</a:t>
          </a:r>
          <a:endParaRPr lang="en-US" sz="2000" b="1" dirty="0">
            <a:solidFill>
              <a:schemeClr val="tx1"/>
            </a:solidFill>
          </a:endParaRPr>
        </a:p>
      </dgm:t>
    </dgm:pt>
    <dgm:pt modelId="{456C4A13-D4A8-4B98-AC03-A9899979941D}" type="parTrans" cxnId="{AB974187-A013-4E92-89E2-0437D605783D}">
      <dgm:prSet/>
      <dgm:spPr/>
      <dgm:t>
        <a:bodyPr/>
        <a:lstStyle/>
        <a:p>
          <a:endParaRPr lang="en-US" sz="2800" b="1">
            <a:solidFill>
              <a:schemeClr val="tx1"/>
            </a:solidFill>
          </a:endParaRPr>
        </a:p>
      </dgm:t>
    </dgm:pt>
    <dgm:pt modelId="{C19E3452-4ECF-4133-8BB3-13CF374F41BB}" type="sibTrans" cxnId="{AB974187-A013-4E92-89E2-0437D605783D}">
      <dgm:prSet/>
      <dgm:spPr/>
      <dgm:t>
        <a:bodyPr/>
        <a:lstStyle/>
        <a:p>
          <a:endParaRPr lang="en-US" sz="2800" b="1">
            <a:solidFill>
              <a:schemeClr val="tx1"/>
            </a:solidFill>
          </a:endParaRPr>
        </a:p>
      </dgm:t>
    </dgm:pt>
    <dgm:pt modelId="{7E1ECEB1-802A-4C51-A5F0-DBF352C3E50F}">
      <dgm:prSet phldrT="[Text]" custT="1"/>
      <dgm:spPr/>
      <dgm:t>
        <a:bodyPr/>
        <a:lstStyle/>
        <a:p>
          <a:r>
            <a:rPr lang="en-US" sz="2000" b="1" dirty="0" smtClean="0">
              <a:solidFill>
                <a:schemeClr val="tx1"/>
              </a:solidFill>
            </a:rPr>
            <a:t>Lean Operations</a:t>
          </a:r>
          <a:endParaRPr lang="en-US" sz="2000" b="1" dirty="0">
            <a:solidFill>
              <a:schemeClr val="tx1"/>
            </a:solidFill>
          </a:endParaRPr>
        </a:p>
      </dgm:t>
    </dgm:pt>
    <dgm:pt modelId="{5AC25132-A316-45BD-986B-64A2CA2DA4AC}" type="parTrans" cxnId="{390E8821-B078-48CE-865D-FA79912E66F3}">
      <dgm:prSet/>
      <dgm:spPr/>
      <dgm:t>
        <a:bodyPr/>
        <a:lstStyle/>
        <a:p>
          <a:endParaRPr lang="en-US" sz="2800" b="1">
            <a:solidFill>
              <a:schemeClr val="tx1"/>
            </a:solidFill>
          </a:endParaRPr>
        </a:p>
      </dgm:t>
    </dgm:pt>
    <dgm:pt modelId="{72DAF7E0-EBBE-423E-BC00-9B82BF80EC42}" type="sibTrans" cxnId="{390E8821-B078-48CE-865D-FA79912E66F3}">
      <dgm:prSet/>
      <dgm:spPr/>
      <dgm:t>
        <a:bodyPr/>
        <a:lstStyle/>
        <a:p>
          <a:endParaRPr lang="en-US" sz="2800" b="1">
            <a:solidFill>
              <a:schemeClr val="tx1"/>
            </a:solidFill>
          </a:endParaRPr>
        </a:p>
      </dgm:t>
    </dgm:pt>
    <dgm:pt modelId="{FBD49995-2560-44EB-BC4E-9CC9F71E6F9B}">
      <dgm:prSet phldrT="[Text]" custT="1"/>
      <dgm:spPr/>
      <dgm:t>
        <a:bodyPr/>
        <a:lstStyle/>
        <a:p>
          <a:r>
            <a:rPr lang="en-US" sz="2000" b="1" dirty="0" smtClean="0">
              <a:solidFill>
                <a:schemeClr val="tx1"/>
              </a:solidFill>
            </a:rPr>
            <a:t>Lean Six Sigma</a:t>
          </a:r>
          <a:endParaRPr lang="en-US" sz="2000" b="1" dirty="0">
            <a:solidFill>
              <a:schemeClr val="tx1"/>
            </a:solidFill>
          </a:endParaRPr>
        </a:p>
      </dgm:t>
    </dgm:pt>
    <dgm:pt modelId="{0EB5E214-8968-4A35-A27D-EC2350BD4A0F}" type="parTrans" cxnId="{56380CC3-D7EF-42DB-AF01-11D62600E1FA}">
      <dgm:prSet/>
      <dgm:spPr/>
      <dgm:t>
        <a:bodyPr/>
        <a:lstStyle/>
        <a:p>
          <a:endParaRPr lang="en-US" sz="2800" b="1">
            <a:solidFill>
              <a:schemeClr val="tx1"/>
            </a:solidFill>
          </a:endParaRPr>
        </a:p>
      </dgm:t>
    </dgm:pt>
    <dgm:pt modelId="{3681DA0B-C6F4-4FD8-9A6D-0A59B01396E8}" type="sibTrans" cxnId="{56380CC3-D7EF-42DB-AF01-11D62600E1FA}">
      <dgm:prSet/>
      <dgm:spPr/>
      <dgm:t>
        <a:bodyPr/>
        <a:lstStyle/>
        <a:p>
          <a:endParaRPr lang="en-US" sz="2800" b="1">
            <a:solidFill>
              <a:schemeClr val="tx1"/>
            </a:solidFill>
          </a:endParaRPr>
        </a:p>
      </dgm:t>
    </dgm:pt>
    <dgm:pt modelId="{846F2707-962F-418B-A558-EED098AD2142}">
      <dgm:prSet phldrT="[Text]" custT="1"/>
      <dgm:spPr/>
      <dgm:t>
        <a:bodyPr/>
        <a:lstStyle/>
        <a:p>
          <a:r>
            <a:rPr lang="en-US" sz="2000" b="1" dirty="0" smtClean="0">
              <a:solidFill>
                <a:schemeClr val="tx1"/>
              </a:solidFill>
            </a:rPr>
            <a:t>Continuous Improvement</a:t>
          </a:r>
          <a:endParaRPr lang="en-US" sz="2000" b="1" dirty="0">
            <a:solidFill>
              <a:schemeClr val="tx1"/>
            </a:solidFill>
          </a:endParaRPr>
        </a:p>
      </dgm:t>
    </dgm:pt>
    <dgm:pt modelId="{81201E91-55C7-43F8-8B5B-C5148B6816CF}" type="parTrans" cxnId="{467664B3-97FE-4BBC-8944-77EA0CBB89CF}">
      <dgm:prSet/>
      <dgm:spPr/>
      <dgm:t>
        <a:bodyPr/>
        <a:lstStyle/>
        <a:p>
          <a:endParaRPr lang="en-US" sz="2800" b="1">
            <a:solidFill>
              <a:schemeClr val="tx1"/>
            </a:solidFill>
          </a:endParaRPr>
        </a:p>
      </dgm:t>
    </dgm:pt>
    <dgm:pt modelId="{3447EDA4-D95F-435F-893C-6C5003511673}" type="sibTrans" cxnId="{467664B3-97FE-4BBC-8944-77EA0CBB89CF}">
      <dgm:prSet/>
      <dgm:spPr/>
      <dgm:t>
        <a:bodyPr/>
        <a:lstStyle/>
        <a:p>
          <a:endParaRPr lang="en-US" sz="2800" b="1">
            <a:solidFill>
              <a:schemeClr val="tx1"/>
            </a:solidFill>
          </a:endParaRPr>
        </a:p>
      </dgm:t>
    </dgm:pt>
    <dgm:pt modelId="{A3D5A068-836E-4862-8916-B3D62E78935F}">
      <dgm:prSet phldrT="[Text]" custT="1"/>
      <dgm:spPr/>
      <dgm:t>
        <a:bodyPr/>
        <a:lstStyle/>
        <a:p>
          <a:r>
            <a:rPr lang="en-US" sz="2000" b="1" dirty="0" smtClean="0">
              <a:solidFill>
                <a:schemeClr val="tx1"/>
              </a:solidFill>
            </a:rPr>
            <a:t>Six Sigma</a:t>
          </a:r>
          <a:endParaRPr lang="en-US" sz="2000" b="1" dirty="0">
            <a:solidFill>
              <a:schemeClr val="tx1"/>
            </a:solidFill>
          </a:endParaRPr>
        </a:p>
      </dgm:t>
    </dgm:pt>
    <dgm:pt modelId="{A5A6AC4D-4FF0-4C1B-9B17-89A96B13ACAC}" type="parTrans" cxnId="{0220F726-8E5A-498B-8B2C-E8B34DE934CA}">
      <dgm:prSet/>
      <dgm:spPr/>
      <dgm:t>
        <a:bodyPr/>
        <a:lstStyle/>
        <a:p>
          <a:endParaRPr lang="en-US" sz="2800" b="1">
            <a:solidFill>
              <a:schemeClr val="tx1"/>
            </a:solidFill>
          </a:endParaRPr>
        </a:p>
      </dgm:t>
    </dgm:pt>
    <dgm:pt modelId="{E55BF969-D9E8-4A04-831C-D1442E84E989}" type="sibTrans" cxnId="{0220F726-8E5A-498B-8B2C-E8B34DE934CA}">
      <dgm:prSet/>
      <dgm:spPr/>
      <dgm:t>
        <a:bodyPr/>
        <a:lstStyle/>
        <a:p>
          <a:endParaRPr lang="en-US" sz="2800" b="1">
            <a:solidFill>
              <a:schemeClr val="tx1"/>
            </a:solidFill>
          </a:endParaRPr>
        </a:p>
      </dgm:t>
    </dgm:pt>
    <dgm:pt modelId="{2361F4DA-03B9-446C-A339-6AC833147AE0}" type="pres">
      <dgm:prSet presAssocID="{5BAAE74C-4A24-4471-A49B-54CD396E148E}" presName="linear" presStyleCnt="0">
        <dgm:presLayoutVars>
          <dgm:dir/>
          <dgm:animLvl val="lvl"/>
          <dgm:resizeHandles val="exact"/>
        </dgm:presLayoutVars>
      </dgm:prSet>
      <dgm:spPr/>
      <dgm:t>
        <a:bodyPr/>
        <a:lstStyle/>
        <a:p>
          <a:endParaRPr lang="en-US"/>
        </a:p>
      </dgm:t>
    </dgm:pt>
    <dgm:pt modelId="{159923FC-D5B2-442D-B392-6D8D898B2EB4}" type="pres">
      <dgm:prSet presAssocID="{BE4DD2F5-8E77-4A05-BA92-E02F80AC5592}" presName="parentLin" presStyleCnt="0"/>
      <dgm:spPr/>
    </dgm:pt>
    <dgm:pt modelId="{7158BDAC-5A13-446B-9A66-61DB94875D99}" type="pres">
      <dgm:prSet presAssocID="{BE4DD2F5-8E77-4A05-BA92-E02F80AC5592}" presName="parentLeftMargin" presStyleLbl="node1" presStyleIdx="0" presStyleCnt="5"/>
      <dgm:spPr/>
      <dgm:t>
        <a:bodyPr/>
        <a:lstStyle/>
        <a:p>
          <a:endParaRPr lang="en-US"/>
        </a:p>
      </dgm:t>
    </dgm:pt>
    <dgm:pt modelId="{E35D9FC2-06F6-4B9A-90FC-A16C2AC611FD}" type="pres">
      <dgm:prSet presAssocID="{BE4DD2F5-8E77-4A05-BA92-E02F80AC5592}" presName="parentText" presStyleLbl="node1" presStyleIdx="0" presStyleCnt="5" custLinFactNeighborX="-60396">
        <dgm:presLayoutVars>
          <dgm:chMax val="0"/>
          <dgm:bulletEnabled val="1"/>
        </dgm:presLayoutVars>
      </dgm:prSet>
      <dgm:spPr/>
      <dgm:t>
        <a:bodyPr/>
        <a:lstStyle/>
        <a:p>
          <a:endParaRPr lang="en-US"/>
        </a:p>
      </dgm:t>
    </dgm:pt>
    <dgm:pt modelId="{825E0930-0885-4FB2-B984-BD8BD8517EA5}" type="pres">
      <dgm:prSet presAssocID="{BE4DD2F5-8E77-4A05-BA92-E02F80AC5592}" presName="negativeSpace" presStyleCnt="0"/>
      <dgm:spPr/>
    </dgm:pt>
    <dgm:pt modelId="{9641CDC4-4A48-4244-A767-4755A1517B81}" type="pres">
      <dgm:prSet presAssocID="{BE4DD2F5-8E77-4A05-BA92-E02F80AC5592}" presName="childText" presStyleLbl="conFgAcc1" presStyleIdx="0" presStyleCnt="5">
        <dgm:presLayoutVars>
          <dgm:bulletEnabled val="1"/>
        </dgm:presLayoutVars>
      </dgm:prSet>
      <dgm:spPr/>
    </dgm:pt>
    <dgm:pt modelId="{BCA5FE66-E410-4C2B-B7A3-134859F1A22B}" type="pres">
      <dgm:prSet presAssocID="{C19E3452-4ECF-4133-8BB3-13CF374F41BB}" presName="spaceBetweenRectangles" presStyleCnt="0"/>
      <dgm:spPr/>
    </dgm:pt>
    <dgm:pt modelId="{326961C3-1F73-4C78-878E-945B65EE61DE}" type="pres">
      <dgm:prSet presAssocID="{846F2707-962F-418B-A558-EED098AD2142}" presName="parentLin" presStyleCnt="0"/>
      <dgm:spPr/>
    </dgm:pt>
    <dgm:pt modelId="{594B3E15-85D9-4319-A1E3-E441DD7A9055}" type="pres">
      <dgm:prSet presAssocID="{846F2707-962F-418B-A558-EED098AD2142}" presName="parentLeftMargin" presStyleLbl="node1" presStyleIdx="0" presStyleCnt="5"/>
      <dgm:spPr/>
      <dgm:t>
        <a:bodyPr/>
        <a:lstStyle/>
        <a:p>
          <a:endParaRPr lang="en-US"/>
        </a:p>
      </dgm:t>
    </dgm:pt>
    <dgm:pt modelId="{C7FAB8CB-FAB2-46B2-9ACE-EC75AD3DA455}" type="pres">
      <dgm:prSet presAssocID="{846F2707-962F-418B-A558-EED098AD2142}" presName="parentText" presStyleLbl="node1" presStyleIdx="1" presStyleCnt="5" custLinFactNeighborX="44554">
        <dgm:presLayoutVars>
          <dgm:chMax val="0"/>
          <dgm:bulletEnabled val="1"/>
        </dgm:presLayoutVars>
      </dgm:prSet>
      <dgm:spPr/>
      <dgm:t>
        <a:bodyPr/>
        <a:lstStyle/>
        <a:p>
          <a:endParaRPr lang="en-US"/>
        </a:p>
      </dgm:t>
    </dgm:pt>
    <dgm:pt modelId="{949DA19A-867E-4294-8A4A-D5E1C8CFCCAD}" type="pres">
      <dgm:prSet presAssocID="{846F2707-962F-418B-A558-EED098AD2142}" presName="negativeSpace" presStyleCnt="0"/>
      <dgm:spPr/>
    </dgm:pt>
    <dgm:pt modelId="{79CA3E53-A842-41B4-8EBE-A7CB7CBD1261}" type="pres">
      <dgm:prSet presAssocID="{846F2707-962F-418B-A558-EED098AD2142}" presName="childText" presStyleLbl="conFgAcc1" presStyleIdx="1" presStyleCnt="5">
        <dgm:presLayoutVars>
          <dgm:bulletEnabled val="1"/>
        </dgm:presLayoutVars>
      </dgm:prSet>
      <dgm:spPr/>
    </dgm:pt>
    <dgm:pt modelId="{A62C4E01-7E37-45F5-A809-D4E929017A28}" type="pres">
      <dgm:prSet presAssocID="{3447EDA4-D95F-435F-893C-6C5003511673}" presName="spaceBetweenRectangles" presStyleCnt="0"/>
      <dgm:spPr/>
    </dgm:pt>
    <dgm:pt modelId="{E121ADB1-8C0D-4809-B12B-7992D9154725}" type="pres">
      <dgm:prSet presAssocID="{A3D5A068-836E-4862-8916-B3D62E78935F}" presName="parentLin" presStyleCnt="0"/>
      <dgm:spPr/>
    </dgm:pt>
    <dgm:pt modelId="{F1F3E359-5E4B-4AC3-8302-CFA3361B1C38}" type="pres">
      <dgm:prSet presAssocID="{A3D5A068-836E-4862-8916-B3D62E78935F}" presName="parentLeftMargin" presStyleLbl="node1" presStyleIdx="1" presStyleCnt="5"/>
      <dgm:spPr/>
      <dgm:t>
        <a:bodyPr/>
        <a:lstStyle/>
        <a:p>
          <a:endParaRPr lang="en-US"/>
        </a:p>
      </dgm:t>
    </dgm:pt>
    <dgm:pt modelId="{D3347F9E-62CD-4945-A9A2-0F705E2402A4}" type="pres">
      <dgm:prSet presAssocID="{A3D5A068-836E-4862-8916-B3D62E78935F}" presName="parentText" presStyleLbl="node1" presStyleIdx="2" presStyleCnt="5" custLinFactX="2687" custLinFactNeighborX="100000">
        <dgm:presLayoutVars>
          <dgm:chMax val="0"/>
          <dgm:bulletEnabled val="1"/>
        </dgm:presLayoutVars>
      </dgm:prSet>
      <dgm:spPr/>
      <dgm:t>
        <a:bodyPr/>
        <a:lstStyle/>
        <a:p>
          <a:endParaRPr lang="en-US"/>
        </a:p>
      </dgm:t>
    </dgm:pt>
    <dgm:pt modelId="{AABF8D0C-9C06-4C88-9788-FF1B6C09E5A3}" type="pres">
      <dgm:prSet presAssocID="{A3D5A068-836E-4862-8916-B3D62E78935F}" presName="negativeSpace" presStyleCnt="0"/>
      <dgm:spPr/>
    </dgm:pt>
    <dgm:pt modelId="{F41E00AE-6346-4B79-949D-A65B339E9543}" type="pres">
      <dgm:prSet presAssocID="{A3D5A068-836E-4862-8916-B3D62E78935F}" presName="childText" presStyleLbl="conFgAcc1" presStyleIdx="2" presStyleCnt="5">
        <dgm:presLayoutVars>
          <dgm:bulletEnabled val="1"/>
        </dgm:presLayoutVars>
      </dgm:prSet>
      <dgm:spPr/>
    </dgm:pt>
    <dgm:pt modelId="{AD33A50E-B59E-47A2-BCD2-58CA3D9FC469}" type="pres">
      <dgm:prSet presAssocID="{E55BF969-D9E8-4A04-831C-D1442E84E989}" presName="spaceBetweenRectangles" presStyleCnt="0"/>
      <dgm:spPr/>
    </dgm:pt>
    <dgm:pt modelId="{2FD0A930-B5B6-4DC6-BB4A-12AA15931FDA}" type="pres">
      <dgm:prSet presAssocID="{7E1ECEB1-802A-4C51-A5F0-DBF352C3E50F}" presName="parentLin" presStyleCnt="0"/>
      <dgm:spPr/>
    </dgm:pt>
    <dgm:pt modelId="{297441D3-AC8F-4F88-A23C-B7F774DDAC25}" type="pres">
      <dgm:prSet presAssocID="{7E1ECEB1-802A-4C51-A5F0-DBF352C3E50F}" presName="parentLeftMargin" presStyleLbl="node1" presStyleIdx="2" presStyleCnt="5"/>
      <dgm:spPr/>
      <dgm:t>
        <a:bodyPr/>
        <a:lstStyle/>
        <a:p>
          <a:endParaRPr lang="en-US"/>
        </a:p>
      </dgm:t>
    </dgm:pt>
    <dgm:pt modelId="{156C781B-D1C0-44AB-96A1-F8ADF94AB436}" type="pres">
      <dgm:prSet presAssocID="{7E1ECEB1-802A-4C51-A5F0-DBF352C3E50F}" presName="parentText" presStyleLbl="node1" presStyleIdx="3" presStyleCnt="5" custLinFactX="8769" custLinFactNeighborX="100000">
        <dgm:presLayoutVars>
          <dgm:chMax val="0"/>
          <dgm:bulletEnabled val="1"/>
        </dgm:presLayoutVars>
      </dgm:prSet>
      <dgm:spPr/>
      <dgm:t>
        <a:bodyPr/>
        <a:lstStyle/>
        <a:p>
          <a:endParaRPr lang="en-US"/>
        </a:p>
      </dgm:t>
    </dgm:pt>
    <dgm:pt modelId="{560709AD-DB67-47D5-B8BA-ECBFFE20FC79}" type="pres">
      <dgm:prSet presAssocID="{7E1ECEB1-802A-4C51-A5F0-DBF352C3E50F}" presName="negativeSpace" presStyleCnt="0"/>
      <dgm:spPr/>
    </dgm:pt>
    <dgm:pt modelId="{F94926F1-6EFE-4BC2-AE13-255401E9BC7B}" type="pres">
      <dgm:prSet presAssocID="{7E1ECEB1-802A-4C51-A5F0-DBF352C3E50F}" presName="childText" presStyleLbl="conFgAcc1" presStyleIdx="3" presStyleCnt="5">
        <dgm:presLayoutVars>
          <dgm:bulletEnabled val="1"/>
        </dgm:presLayoutVars>
      </dgm:prSet>
      <dgm:spPr/>
    </dgm:pt>
    <dgm:pt modelId="{8EE4FB2A-D8BD-46C2-A138-1439845A6B0F}" type="pres">
      <dgm:prSet presAssocID="{72DAF7E0-EBBE-423E-BC00-9B82BF80EC42}" presName="spaceBetweenRectangles" presStyleCnt="0"/>
      <dgm:spPr/>
    </dgm:pt>
    <dgm:pt modelId="{3BD85DB4-3BC4-4993-9970-3F9DBC2BD761}" type="pres">
      <dgm:prSet presAssocID="{FBD49995-2560-44EB-BC4E-9CC9F71E6F9B}" presName="parentLin" presStyleCnt="0"/>
      <dgm:spPr/>
    </dgm:pt>
    <dgm:pt modelId="{5BBCF1E8-B491-45A1-A823-1323DFD521A3}" type="pres">
      <dgm:prSet presAssocID="{FBD49995-2560-44EB-BC4E-9CC9F71E6F9B}" presName="parentLeftMargin" presStyleLbl="node1" presStyleIdx="3" presStyleCnt="5"/>
      <dgm:spPr/>
      <dgm:t>
        <a:bodyPr/>
        <a:lstStyle/>
        <a:p>
          <a:endParaRPr lang="en-US"/>
        </a:p>
      </dgm:t>
    </dgm:pt>
    <dgm:pt modelId="{CE070FEB-1934-4EC2-A0B4-A6900D306F23}" type="pres">
      <dgm:prSet presAssocID="{FBD49995-2560-44EB-BC4E-9CC9F71E6F9B}" presName="parentText" presStyleLbl="node1" presStyleIdx="4" presStyleCnt="5" custLinFactX="15417" custLinFactNeighborX="100000">
        <dgm:presLayoutVars>
          <dgm:chMax val="0"/>
          <dgm:bulletEnabled val="1"/>
        </dgm:presLayoutVars>
      </dgm:prSet>
      <dgm:spPr/>
      <dgm:t>
        <a:bodyPr/>
        <a:lstStyle/>
        <a:p>
          <a:endParaRPr lang="en-US"/>
        </a:p>
      </dgm:t>
    </dgm:pt>
    <dgm:pt modelId="{E6A54E2F-D312-4EBE-B52C-DE13F63DFE34}" type="pres">
      <dgm:prSet presAssocID="{FBD49995-2560-44EB-BC4E-9CC9F71E6F9B}" presName="negativeSpace" presStyleCnt="0"/>
      <dgm:spPr/>
    </dgm:pt>
    <dgm:pt modelId="{B3949A11-9549-408E-BCBF-06022AB5432B}" type="pres">
      <dgm:prSet presAssocID="{FBD49995-2560-44EB-BC4E-9CC9F71E6F9B}" presName="childText" presStyleLbl="conFgAcc1" presStyleIdx="4" presStyleCnt="5">
        <dgm:presLayoutVars>
          <dgm:bulletEnabled val="1"/>
        </dgm:presLayoutVars>
      </dgm:prSet>
      <dgm:spPr/>
    </dgm:pt>
  </dgm:ptLst>
  <dgm:cxnLst>
    <dgm:cxn modelId="{57932387-27CC-450D-AADA-37FA69619236}" type="presOf" srcId="{A3D5A068-836E-4862-8916-B3D62E78935F}" destId="{F1F3E359-5E4B-4AC3-8302-CFA3361B1C38}" srcOrd="0" destOrd="0" presId="urn:microsoft.com/office/officeart/2005/8/layout/list1"/>
    <dgm:cxn modelId="{0220F726-8E5A-498B-8B2C-E8B34DE934CA}" srcId="{5BAAE74C-4A24-4471-A49B-54CD396E148E}" destId="{A3D5A068-836E-4862-8916-B3D62E78935F}" srcOrd="2" destOrd="0" parTransId="{A5A6AC4D-4FF0-4C1B-9B17-89A96B13ACAC}" sibTransId="{E55BF969-D9E8-4A04-831C-D1442E84E989}"/>
    <dgm:cxn modelId="{E58A9B82-4D18-4D22-9A6B-2A1936575D62}" type="presOf" srcId="{5BAAE74C-4A24-4471-A49B-54CD396E148E}" destId="{2361F4DA-03B9-446C-A339-6AC833147AE0}" srcOrd="0" destOrd="0" presId="urn:microsoft.com/office/officeart/2005/8/layout/list1"/>
    <dgm:cxn modelId="{9C44EF50-89CF-4EA4-B872-36BCA86EC797}" type="presOf" srcId="{846F2707-962F-418B-A558-EED098AD2142}" destId="{C7FAB8CB-FAB2-46B2-9ACE-EC75AD3DA455}" srcOrd="1" destOrd="0" presId="urn:microsoft.com/office/officeart/2005/8/layout/list1"/>
    <dgm:cxn modelId="{390E8821-B078-48CE-865D-FA79912E66F3}" srcId="{5BAAE74C-4A24-4471-A49B-54CD396E148E}" destId="{7E1ECEB1-802A-4C51-A5F0-DBF352C3E50F}" srcOrd="3" destOrd="0" parTransId="{5AC25132-A316-45BD-986B-64A2CA2DA4AC}" sibTransId="{72DAF7E0-EBBE-423E-BC00-9B82BF80EC42}"/>
    <dgm:cxn modelId="{10D735C6-A7F9-4716-A7A5-1B90AE439691}" type="presOf" srcId="{FBD49995-2560-44EB-BC4E-9CC9F71E6F9B}" destId="{5BBCF1E8-B491-45A1-A823-1323DFD521A3}" srcOrd="0" destOrd="0" presId="urn:microsoft.com/office/officeart/2005/8/layout/list1"/>
    <dgm:cxn modelId="{56380CC3-D7EF-42DB-AF01-11D62600E1FA}" srcId="{5BAAE74C-4A24-4471-A49B-54CD396E148E}" destId="{FBD49995-2560-44EB-BC4E-9CC9F71E6F9B}" srcOrd="4" destOrd="0" parTransId="{0EB5E214-8968-4A35-A27D-EC2350BD4A0F}" sibTransId="{3681DA0B-C6F4-4FD8-9A6D-0A59B01396E8}"/>
    <dgm:cxn modelId="{368E79C9-9BB1-4E57-9BDC-47E0408A3035}" type="presOf" srcId="{846F2707-962F-418B-A558-EED098AD2142}" destId="{594B3E15-85D9-4319-A1E3-E441DD7A9055}" srcOrd="0" destOrd="0" presId="urn:microsoft.com/office/officeart/2005/8/layout/list1"/>
    <dgm:cxn modelId="{EE0ACD5D-79B5-4B16-857B-A9394A85ED32}" type="presOf" srcId="{7E1ECEB1-802A-4C51-A5F0-DBF352C3E50F}" destId="{156C781B-D1C0-44AB-96A1-F8ADF94AB436}" srcOrd="1" destOrd="0" presId="urn:microsoft.com/office/officeart/2005/8/layout/list1"/>
    <dgm:cxn modelId="{AB974187-A013-4E92-89E2-0437D605783D}" srcId="{5BAAE74C-4A24-4471-A49B-54CD396E148E}" destId="{BE4DD2F5-8E77-4A05-BA92-E02F80AC5592}" srcOrd="0" destOrd="0" parTransId="{456C4A13-D4A8-4B98-AC03-A9899979941D}" sibTransId="{C19E3452-4ECF-4133-8BB3-13CF374F41BB}"/>
    <dgm:cxn modelId="{AE260136-8A20-4B04-9B58-841744AC2941}" type="presOf" srcId="{FBD49995-2560-44EB-BC4E-9CC9F71E6F9B}" destId="{CE070FEB-1934-4EC2-A0B4-A6900D306F23}" srcOrd="1" destOrd="0" presId="urn:microsoft.com/office/officeart/2005/8/layout/list1"/>
    <dgm:cxn modelId="{8E3E80D7-EFF3-492D-9CF5-5A6390EE2D93}" type="presOf" srcId="{BE4DD2F5-8E77-4A05-BA92-E02F80AC5592}" destId="{7158BDAC-5A13-446B-9A66-61DB94875D99}" srcOrd="0" destOrd="0" presId="urn:microsoft.com/office/officeart/2005/8/layout/list1"/>
    <dgm:cxn modelId="{AD0ED60A-34E4-457E-9214-0FE502A493A3}" type="presOf" srcId="{A3D5A068-836E-4862-8916-B3D62E78935F}" destId="{D3347F9E-62CD-4945-A9A2-0F705E2402A4}" srcOrd="1" destOrd="0" presId="urn:microsoft.com/office/officeart/2005/8/layout/list1"/>
    <dgm:cxn modelId="{467664B3-97FE-4BBC-8944-77EA0CBB89CF}" srcId="{5BAAE74C-4A24-4471-A49B-54CD396E148E}" destId="{846F2707-962F-418B-A558-EED098AD2142}" srcOrd="1" destOrd="0" parTransId="{81201E91-55C7-43F8-8B5B-C5148B6816CF}" sibTransId="{3447EDA4-D95F-435F-893C-6C5003511673}"/>
    <dgm:cxn modelId="{AE45DAA3-F3C7-4FA0-94DD-4BAB3FC9691E}" type="presOf" srcId="{BE4DD2F5-8E77-4A05-BA92-E02F80AC5592}" destId="{E35D9FC2-06F6-4B9A-90FC-A16C2AC611FD}" srcOrd="1" destOrd="0" presId="urn:microsoft.com/office/officeart/2005/8/layout/list1"/>
    <dgm:cxn modelId="{772096AE-107D-4B4A-85B7-F531E363FE47}" type="presOf" srcId="{7E1ECEB1-802A-4C51-A5F0-DBF352C3E50F}" destId="{297441D3-AC8F-4F88-A23C-B7F774DDAC25}" srcOrd="0" destOrd="0" presId="urn:microsoft.com/office/officeart/2005/8/layout/list1"/>
    <dgm:cxn modelId="{34C61CC7-A941-4DB0-A3F0-95D09412FE15}" type="presParOf" srcId="{2361F4DA-03B9-446C-A339-6AC833147AE0}" destId="{159923FC-D5B2-442D-B392-6D8D898B2EB4}" srcOrd="0" destOrd="0" presId="urn:microsoft.com/office/officeart/2005/8/layout/list1"/>
    <dgm:cxn modelId="{9560490F-230A-4753-9FAB-7111F0EA4808}" type="presParOf" srcId="{159923FC-D5B2-442D-B392-6D8D898B2EB4}" destId="{7158BDAC-5A13-446B-9A66-61DB94875D99}" srcOrd="0" destOrd="0" presId="urn:microsoft.com/office/officeart/2005/8/layout/list1"/>
    <dgm:cxn modelId="{4662BC70-47D2-4542-9218-B179FC466DFB}" type="presParOf" srcId="{159923FC-D5B2-442D-B392-6D8D898B2EB4}" destId="{E35D9FC2-06F6-4B9A-90FC-A16C2AC611FD}" srcOrd="1" destOrd="0" presId="urn:microsoft.com/office/officeart/2005/8/layout/list1"/>
    <dgm:cxn modelId="{CECCC737-0F92-4A15-A0FC-3AA36BF12FBF}" type="presParOf" srcId="{2361F4DA-03B9-446C-A339-6AC833147AE0}" destId="{825E0930-0885-4FB2-B984-BD8BD8517EA5}" srcOrd="1" destOrd="0" presId="urn:microsoft.com/office/officeart/2005/8/layout/list1"/>
    <dgm:cxn modelId="{69F42E14-BA96-416D-BDCF-EB0B2F8A43A2}" type="presParOf" srcId="{2361F4DA-03B9-446C-A339-6AC833147AE0}" destId="{9641CDC4-4A48-4244-A767-4755A1517B81}" srcOrd="2" destOrd="0" presId="urn:microsoft.com/office/officeart/2005/8/layout/list1"/>
    <dgm:cxn modelId="{3449A53F-3AD4-4C96-B8E6-5880C9FE556F}" type="presParOf" srcId="{2361F4DA-03B9-446C-A339-6AC833147AE0}" destId="{BCA5FE66-E410-4C2B-B7A3-134859F1A22B}" srcOrd="3" destOrd="0" presId="urn:microsoft.com/office/officeart/2005/8/layout/list1"/>
    <dgm:cxn modelId="{4B62084B-CEE2-4A63-BAD1-FB8C10F9EB9F}" type="presParOf" srcId="{2361F4DA-03B9-446C-A339-6AC833147AE0}" destId="{326961C3-1F73-4C78-878E-945B65EE61DE}" srcOrd="4" destOrd="0" presId="urn:microsoft.com/office/officeart/2005/8/layout/list1"/>
    <dgm:cxn modelId="{159316A7-6EAD-4FDE-9F79-059229C1F4E2}" type="presParOf" srcId="{326961C3-1F73-4C78-878E-945B65EE61DE}" destId="{594B3E15-85D9-4319-A1E3-E441DD7A9055}" srcOrd="0" destOrd="0" presId="urn:microsoft.com/office/officeart/2005/8/layout/list1"/>
    <dgm:cxn modelId="{50BFF7EF-9B6C-4D42-9060-91589D71DE77}" type="presParOf" srcId="{326961C3-1F73-4C78-878E-945B65EE61DE}" destId="{C7FAB8CB-FAB2-46B2-9ACE-EC75AD3DA455}" srcOrd="1" destOrd="0" presId="urn:microsoft.com/office/officeart/2005/8/layout/list1"/>
    <dgm:cxn modelId="{613DD00E-9B67-48A7-A6A4-437015475BB0}" type="presParOf" srcId="{2361F4DA-03B9-446C-A339-6AC833147AE0}" destId="{949DA19A-867E-4294-8A4A-D5E1C8CFCCAD}" srcOrd="5" destOrd="0" presId="urn:microsoft.com/office/officeart/2005/8/layout/list1"/>
    <dgm:cxn modelId="{5E8FFA78-1876-46B4-A38F-5F167D2E0BBD}" type="presParOf" srcId="{2361F4DA-03B9-446C-A339-6AC833147AE0}" destId="{79CA3E53-A842-41B4-8EBE-A7CB7CBD1261}" srcOrd="6" destOrd="0" presId="urn:microsoft.com/office/officeart/2005/8/layout/list1"/>
    <dgm:cxn modelId="{B6EB6BFB-E314-4BD3-A9DD-1BC38550DDCB}" type="presParOf" srcId="{2361F4DA-03B9-446C-A339-6AC833147AE0}" destId="{A62C4E01-7E37-45F5-A809-D4E929017A28}" srcOrd="7" destOrd="0" presId="urn:microsoft.com/office/officeart/2005/8/layout/list1"/>
    <dgm:cxn modelId="{AE31F4DB-8F9B-4B4A-8591-AA43C334B4AE}" type="presParOf" srcId="{2361F4DA-03B9-446C-A339-6AC833147AE0}" destId="{E121ADB1-8C0D-4809-B12B-7992D9154725}" srcOrd="8" destOrd="0" presId="urn:microsoft.com/office/officeart/2005/8/layout/list1"/>
    <dgm:cxn modelId="{C04E0779-49AA-4563-AE37-38AAFD9DB2DD}" type="presParOf" srcId="{E121ADB1-8C0D-4809-B12B-7992D9154725}" destId="{F1F3E359-5E4B-4AC3-8302-CFA3361B1C38}" srcOrd="0" destOrd="0" presId="urn:microsoft.com/office/officeart/2005/8/layout/list1"/>
    <dgm:cxn modelId="{98E621EB-8CCB-4C96-82A9-56E07B651253}" type="presParOf" srcId="{E121ADB1-8C0D-4809-B12B-7992D9154725}" destId="{D3347F9E-62CD-4945-A9A2-0F705E2402A4}" srcOrd="1" destOrd="0" presId="urn:microsoft.com/office/officeart/2005/8/layout/list1"/>
    <dgm:cxn modelId="{687C3271-23D6-4E44-B460-9E764072159E}" type="presParOf" srcId="{2361F4DA-03B9-446C-A339-6AC833147AE0}" destId="{AABF8D0C-9C06-4C88-9788-FF1B6C09E5A3}" srcOrd="9" destOrd="0" presId="urn:microsoft.com/office/officeart/2005/8/layout/list1"/>
    <dgm:cxn modelId="{9CCC8E91-FE68-494B-90E6-A68AA3504014}" type="presParOf" srcId="{2361F4DA-03B9-446C-A339-6AC833147AE0}" destId="{F41E00AE-6346-4B79-949D-A65B339E9543}" srcOrd="10" destOrd="0" presId="urn:microsoft.com/office/officeart/2005/8/layout/list1"/>
    <dgm:cxn modelId="{86AEB0B2-E84C-4605-8BDE-7AEDEDD29B99}" type="presParOf" srcId="{2361F4DA-03B9-446C-A339-6AC833147AE0}" destId="{AD33A50E-B59E-47A2-BCD2-58CA3D9FC469}" srcOrd="11" destOrd="0" presId="urn:microsoft.com/office/officeart/2005/8/layout/list1"/>
    <dgm:cxn modelId="{9A21CA9C-F519-4903-949F-154CA727140D}" type="presParOf" srcId="{2361F4DA-03B9-446C-A339-6AC833147AE0}" destId="{2FD0A930-B5B6-4DC6-BB4A-12AA15931FDA}" srcOrd="12" destOrd="0" presId="urn:microsoft.com/office/officeart/2005/8/layout/list1"/>
    <dgm:cxn modelId="{BE34C7DA-B2D2-4D22-A20C-F8D7AB2EC1B9}" type="presParOf" srcId="{2FD0A930-B5B6-4DC6-BB4A-12AA15931FDA}" destId="{297441D3-AC8F-4F88-A23C-B7F774DDAC25}" srcOrd="0" destOrd="0" presId="urn:microsoft.com/office/officeart/2005/8/layout/list1"/>
    <dgm:cxn modelId="{1DF83884-8954-4FE0-8E39-4E6B3C76DB98}" type="presParOf" srcId="{2FD0A930-B5B6-4DC6-BB4A-12AA15931FDA}" destId="{156C781B-D1C0-44AB-96A1-F8ADF94AB436}" srcOrd="1" destOrd="0" presId="urn:microsoft.com/office/officeart/2005/8/layout/list1"/>
    <dgm:cxn modelId="{0B98792D-6CD2-4F50-83A2-556FCED46DD0}" type="presParOf" srcId="{2361F4DA-03B9-446C-A339-6AC833147AE0}" destId="{560709AD-DB67-47D5-B8BA-ECBFFE20FC79}" srcOrd="13" destOrd="0" presId="urn:microsoft.com/office/officeart/2005/8/layout/list1"/>
    <dgm:cxn modelId="{7CED4469-08D5-4F80-8FDF-A1D7019C1412}" type="presParOf" srcId="{2361F4DA-03B9-446C-A339-6AC833147AE0}" destId="{F94926F1-6EFE-4BC2-AE13-255401E9BC7B}" srcOrd="14" destOrd="0" presId="urn:microsoft.com/office/officeart/2005/8/layout/list1"/>
    <dgm:cxn modelId="{4B39BBF7-2C8B-4227-86E0-94297858ADE3}" type="presParOf" srcId="{2361F4DA-03B9-446C-A339-6AC833147AE0}" destId="{8EE4FB2A-D8BD-46C2-A138-1439845A6B0F}" srcOrd="15" destOrd="0" presId="urn:microsoft.com/office/officeart/2005/8/layout/list1"/>
    <dgm:cxn modelId="{57948A76-622F-466B-A92F-25433CC2D182}" type="presParOf" srcId="{2361F4DA-03B9-446C-A339-6AC833147AE0}" destId="{3BD85DB4-3BC4-4993-9970-3F9DBC2BD761}" srcOrd="16" destOrd="0" presId="urn:microsoft.com/office/officeart/2005/8/layout/list1"/>
    <dgm:cxn modelId="{112B01C7-167B-4258-BA2C-9CD9A7EDCCDF}" type="presParOf" srcId="{3BD85DB4-3BC4-4993-9970-3F9DBC2BD761}" destId="{5BBCF1E8-B491-45A1-A823-1323DFD521A3}" srcOrd="0" destOrd="0" presId="urn:microsoft.com/office/officeart/2005/8/layout/list1"/>
    <dgm:cxn modelId="{B0894FE5-81E7-485E-ACBE-DFC67E971F3A}" type="presParOf" srcId="{3BD85DB4-3BC4-4993-9970-3F9DBC2BD761}" destId="{CE070FEB-1934-4EC2-A0B4-A6900D306F23}" srcOrd="1" destOrd="0" presId="urn:microsoft.com/office/officeart/2005/8/layout/list1"/>
    <dgm:cxn modelId="{D064DB18-8DE5-4FC8-B8AF-1A3412E67F59}" type="presParOf" srcId="{2361F4DA-03B9-446C-A339-6AC833147AE0}" destId="{E6A54E2F-D312-4EBE-B52C-DE13F63DFE34}" srcOrd="17" destOrd="0" presId="urn:microsoft.com/office/officeart/2005/8/layout/list1"/>
    <dgm:cxn modelId="{B4D21AAC-C8DB-46E8-8E1F-3A7CE9624285}" type="presParOf" srcId="{2361F4DA-03B9-446C-A339-6AC833147AE0}" destId="{B3949A11-9549-408E-BCBF-06022AB5432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1CDC4-4A48-4244-A767-4755A1517B81}">
      <dsp:nvSpPr>
        <dsp:cNvPr id="0" name=""/>
        <dsp:cNvSpPr/>
      </dsp:nvSpPr>
      <dsp:spPr>
        <a:xfrm>
          <a:off x="0" y="269459"/>
          <a:ext cx="7696200"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35D9FC2-06F6-4B9A-90FC-A16C2AC611FD}">
      <dsp:nvSpPr>
        <dsp:cNvPr id="0" name=""/>
        <dsp:cNvSpPr/>
      </dsp:nvSpPr>
      <dsp:spPr>
        <a:xfrm>
          <a:off x="152400" y="18539"/>
          <a:ext cx="5387340" cy="501840"/>
        </a:xfrm>
        <a:prstGeom prst="round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Evolution and History</a:t>
          </a:r>
          <a:endParaRPr lang="en-US" sz="2000" b="1" kern="1200" dirty="0">
            <a:solidFill>
              <a:schemeClr val="tx1"/>
            </a:solidFill>
          </a:endParaRPr>
        </a:p>
      </dsp:txBody>
      <dsp:txXfrm>
        <a:off x="176898" y="43037"/>
        <a:ext cx="5338344" cy="452844"/>
      </dsp:txXfrm>
    </dsp:sp>
    <dsp:sp modelId="{79CA3E53-A842-41B4-8EBE-A7CB7CBD1261}">
      <dsp:nvSpPr>
        <dsp:cNvPr id="0" name=""/>
        <dsp:cNvSpPr/>
      </dsp:nvSpPr>
      <dsp:spPr>
        <a:xfrm>
          <a:off x="0" y="1040579"/>
          <a:ext cx="7696200" cy="428400"/>
        </a:xfrm>
        <a:prstGeom prst="rect">
          <a:avLst/>
        </a:prstGeom>
        <a:solidFill>
          <a:schemeClr val="lt1">
            <a:alpha val="90000"/>
            <a:hueOff val="0"/>
            <a:satOff val="0"/>
            <a:lumOff val="0"/>
            <a:alphaOff val="0"/>
          </a:schemeClr>
        </a:solidFill>
        <a:ln w="12700" cap="flat" cmpd="sng" algn="ctr">
          <a:solidFill>
            <a:schemeClr val="accent4">
              <a:hueOff val="2082470"/>
              <a:satOff val="-11840"/>
              <a:lumOff val="3804"/>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7FAB8CB-FAB2-46B2-9ACE-EC75AD3DA455}">
      <dsp:nvSpPr>
        <dsp:cNvPr id="0" name=""/>
        <dsp:cNvSpPr/>
      </dsp:nvSpPr>
      <dsp:spPr>
        <a:xfrm>
          <a:off x="556258" y="789659"/>
          <a:ext cx="5387340" cy="501840"/>
        </a:xfrm>
        <a:prstGeom prst="roundRect">
          <a:avLst/>
        </a:prstGeom>
        <a:gradFill rotWithShape="0">
          <a:gsLst>
            <a:gs pos="0">
              <a:schemeClr val="accent4">
                <a:hueOff val="2082470"/>
                <a:satOff val="-11840"/>
                <a:lumOff val="3804"/>
                <a:alphaOff val="0"/>
                <a:shade val="63000"/>
                <a:satMod val="165000"/>
              </a:schemeClr>
            </a:gs>
            <a:gs pos="30000">
              <a:schemeClr val="accent4">
                <a:hueOff val="2082470"/>
                <a:satOff val="-11840"/>
                <a:lumOff val="3804"/>
                <a:alphaOff val="0"/>
                <a:shade val="58000"/>
                <a:satMod val="165000"/>
              </a:schemeClr>
            </a:gs>
            <a:gs pos="75000">
              <a:schemeClr val="accent4">
                <a:hueOff val="2082470"/>
                <a:satOff val="-11840"/>
                <a:lumOff val="3804"/>
                <a:alphaOff val="0"/>
                <a:shade val="30000"/>
                <a:satMod val="175000"/>
              </a:schemeClr>
            </a:gs>
            <a:gs pos="100000">
              <a:schemeClr val="accent4">
                <a:hueOff val="2082470"/>
                <a:satOff val="-11840"/>
                <a:lumOff val="380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Continuous Improvement</a:t>
          </a:r>
          <a:endParaRPr lang="en-US" sz="2000" b="1" kern="1200" dirty="0">
            <a:solidFill>
              <a:schemeClr val="tx1"/>
            </a:solidFill>
          </a:endParaRPr>
        </a:p>
      </dsp:txBody>
      <dsp:txXfrm>
        <a:off x="580756" y="814157"/>
        <a:ext cx="5338344" cy="452844"/>
      </dsp:txXfrm>
    </dsp:sp>
    <dsp:sp modelId="{F41E00AE-6346-4B79-949D-A65B339E9543}">
      <dsp:nvSpPr>
        <dsp:cNvPr id="0" name=""/>
        <dsp:cNvSpPr/>
      </dsp:nvSpPr>
      <dsp:spPr>
        <a:xfrm>
          <a:off x="0" y="1811700"/>
          <a:ext cx="7696200" cy="428400"/>
        </a:xfrm>
        <a:prstGeom prst="rect">
          <a:avLst/>
        </a:prstGeom>
        <a:solidFill>
          <a:schemeClr val="lt1">
            <a:alpha val="90000"/>
            <a:hueOff val="0"/>
            <a:satOff val="0"/>
            <a:lumOff val="0"/>
            <a:alphaOff val="0"/>
          </a:schemeClr>
        </a:solidFill>
        <a:ln w="12700" cap="flat" cmpd="sng" algn="ctr">
          <a:solidFill>
            <a:schemeClr val="accent4">
              <a:hueOff val="4164939"/>
              <a:satOff val="-23681"/>
              <a:lumOff val="7608"/>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347F9E-62CD-4945-A9A2-0F705E2402A4}">
      <dsp:nvSpPr>
        <dsp:cNvPr id="0" name=""/>
        <dsp:cNvSpPr/>
      </dsp:nvSpPr>
      <dsp:spPr>
        <a:xfrm>
          <a:off x="914377" y="1560779"/>
          <a:ext cx="5387340" cy="501840"/>
        </a:xfrm>
        <a:prstGeom prst="roundRect">
          <a:avLst/>
        </a:prstGeom>
        <a:gradFill rotWithShape="0">
          <a:gsLst>
            <a:gs pos="0">
              <a:schemeClr val="accent4">
                <a:hueOff val="4164939"/>
                <a:satOff val="-23681"/>
                <a:lumOff val="7608"/>
                <a:alphaOff val="0"/>
                <a:shade val="63000"/>
                <a:satMod val="165000"/>
              </a:schemeClr>
            </a:gs>
            <a:gs pos="30000">
              <a:schemeClr val="accent4">
                <a:hueOff val="4164939"/>
                <a:satOff val="-23681"/>
                <a:lumOff val="7608"/>
                <a:alphaOff val="0"/>
                <a:shade val="58000"/>
                <a:satMod val="165000"/>
              </a:schemeClr>
            </a:gs>
            <a:gs pos="75000">
              <a:schemeClr val="accent4">
                <a:hueOff val="4164939"/>
                <a:satOff val="-23681"/>
                <a:lumOff val="7608"/>
                <a:alphaOff val="0"/>
                <a:shade val="30000"/>
                <a:satMod val="175000"/>
              </a:schemeClr>
            </a:gs>
            <a:gs pos="100000">
              <a:schemeClr val="accent4">
                <a:hueOff val="4164939"/>
                <a:satOff val="-23681"/>
                <a:lumOff val="760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Six Sigma</a:t>
          </a:r>
          <a:endParaRPr lang="en-US" sz="2000" b="1" kern="1200" dirty="0">
            <a:solidFill>
              <a:schemeClr val="tx1"/>
            </a:solidFill>
          </a:endParaRPr>
        </a:p>
      </dsp:txBody>
      <dsp:txXfrm>
        <a:off x="938875" y="1585277"/>
        <a:ext cx="5338344" cy="452844"/>
      </dsp:txXfrm>
    </dsp:sp>
    <dsp:sp modelId="{F94926F1-6EFE-4BC2-AE13-255401E9BC7B}">
      <dsp:nvSpPr>
        <dsp:cNvPr id="0" name=""/>
        <dsp:cNvSpPr/>
      </dsp:nvSpPr>
      <dsp:spPr>
        <a:xfrm>
          <a:off x="0" y="2582820"/>
          <a:ext cx="7696200" cy="428400"/>
        </a:xfrm>
        <a:prstGeom prst="rect">
          <a:avLst/>
        </a:prstGeom>
        <a:solidFill>
          <a:schemeClr val="lt1">
            <a:alpha val="90000"/>
            <a:hueOff val="0"/>
            <a:satOff val="0"/>
            <a:lumOff val="0"/>
            <a:alphaOff val="0"/>
          </a:schemeClr>
        </a:solidFill>
        <a:ln w="12700" cap="flat" cmpd="sng" algn="ctr">
          <a:solidFill>
            <a:schemeClr val="accent4">
              <a:hueOff val="6247409"/>
              <a:satOff val="-35521"/>
              <a:lumOff val="11412"/>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56C781B-D1C0-44AB-96A1-F8ADF94AB436}">
      <dsp:nvSpPr>
        <dsp:cNvPr id="0" name=""/>
        <dsp:cNvSpPr/>
      </dsp:nvSpPr>
      <dsp:spPr>
        <a:xfrm>
          <a:off x="1242035" y="2331900"/>
          <a:ext cx="5387340" cy="501840"/>
        </a:xfrm>
        <a:prstGeom prst="roundRect">
          <a:avLst/>
        </a:prstGeom>
        <a:gradFill rotWithShape="0">
          <a:gsLst>
            <a:gs pos="0">
              <a:schemeClr val="accent4">
                <a:hueOff val="6247409"/>
                <a:satOff val="-35521"/>
                <a:lumOff val="11412"/>
                <a:alphaOff val="0"/>
                <a:shade val="63000"/>
                <a:satMod val="165000"/>
              </a:schemeClr>
            </a:gs>
            <a:gs pos="30000">
              <a:schemeClr val="accent4">
                <a:hueOff val="6247409"/>
                <a:satOff val="-35521"/>
                <a:lumOff val="11412"/>
                <a:alphaOff val="0"/>
                <a:shade val="58000"/>
                <a:satMod val="165000"/>
              </a:schemeClr>
            </a:gs>
            <a:gs pos="75000">
              <a:schemeClr val="accent4">
                <a:hueOff val="6247409"/>
                <a:satOff val="-35521"/>
                <a:lumOff val="11412"/>
                <a:alphaOff val="0"/>
                <a:shade val="30000"/>
                <a:satMod val="175000"/>
              </a:schemeClr>
            </a:gs>
            <a:gs pos="100000">
              <a:schemeClr val="accent4">
                <a:hueOff val="6247409"/>
                <a:satOff val="-35521"/>
                <a:lumOff val="1141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Lean Operations</a:t>
          </a:r>
          <a:endParaRPr lang="en-US" sz="2000" b="1" kern="1200" dirty="0">
            <a:solidFill>
              <a:schemeClr val="tx1"/>
            </a:solidFill>
          </a:endParaRPr>
        </a:p>
      </dsp:txBody>
      <dsp:txXfrm>
        <a:off x="1266533" y="2356398"/>
        <a:ext cx="5338344" cy="452844"/>
      </dsp:txXfrm>
    </dsp:sp>
    <dsp:sp modelId="{B3949A11-9549-408E-BCBF-06022AB5432B}">
      <dsp:nvSpPr>
        <dsp:cNvPr id="0" name=""/>
        <dsp:cNvSpPr/>
      </dsp:nvSpPr>
      <dsp:spPr>
        <a:xfrm>
          <a:off x="0" y="3353939"/>
          <a:ext cx="7696200" cy="428400"/>
        </a:xfrm>
        <a:prstGeom prst="rect">
          <a:avLst/>
        </a:prstGeom>
        <a:solidFill>
          <a:schemeClr val="lt1">
            <a:alpha val="90000"/>
            <a:hueOff val="0"/>
            <a:satOff val="0"/>
            <a:lumOff val="0"/>
            <a:alphaOff val="0"/>
          </a:schemeClr>
        </a:solidFill>
        <a:ln w="12700" cap="flat" cmpd="sng" algn="ctr">
          <a:solidFill>
            <a:schemeClr val="accent4">
              <a:hueOff val="8329879"/>
              <a:satOff val="-47362"/>
              <a:lumOff val="15216"/>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E070FEB-1934-4EC2-A0B4-A6900D306F23}">
      <dsp:nvSpPr>
        <dsp:cNvPr id="0" name=""/>
        <dsp:cNvSpPr/>
      </dsp:nvSpPr>
      <dsp:spPr>
        <a:xfrm>
          <a:off x="1600186" y="3103019"/>
          <a:ext cx="5387340" cy="501840"/>
        </a:xfrm>
        <a:prstGeom prst="roundRect">
          <a:avLst/>
        </a:prstGeom>
        <a:gradFill rotWithShape="0">
          <a:gsLst>
            <a:gs pos="0">
              <a:schemeClr val="accent4">
                <a:hueOff val="8329879"/>
                <a:satOff val="-47362"/>
                <a:lumOff val="15216"/>
                <a:alphaOff val="0"/>
                <a:shade val="63000"/>
                <a:satMod val="165000"/>
              </a:schemeClr>
            </a:gs>
            <a:gs pos="30000">
              <a:schemeClr val="accent4">
                <a:hueOff val="8329879"/>
                <a:satOff val="-47362"/>
                <a:lumOff val="15216"/>
                <a:alphaOff val="0"/>
                <a:shade val="58000"/>
                <a:satMod val="165000"/>
              </a:schemeClr>
            </a:gs>
            <a:gs pos="75000">
              <a:schemeClr val="accent4">
                <a:hueOff val="8329879"/>
                <a:satOff val="-47362"/>
                <a:lumOff val="15216"/>
                <a:alphaOff val="0"/>
                <a:shade val="30000"/>
                <a:satMod val="175000"/>
              </a:schemeClr>
            </a:gs>
            <a:gs pos="100000">
              <a:schemeClr val="accent4">
                <a:hueOff val="8329879"/>
                <a:satOff val="-47362"/>
                <a:lumOff val="1521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Lean Six Sigma</a:t>
          </a:r>
          <a:endParaRPr lang="en-US" sz="2000" b="1" kern="1200" dirty="0">
            <a:solidFill>
              <a:schemeClr val="tx1"/>
            </a:solidFill>
          </a:endParaRPr>
        </a:p>
      </dsp:txBody>
      <dsp:txXfrm>
        <a:off x="1624684" y="3127517"/>
        <a:ext cx="5338344" cy="452844"/>
      </dsp:txXfrm>
    </dsp:sp>
    <dsp:sp modelId="{616FC20D-E3AE-4F49-967B-4E8E0A71ED22}">
      <dsp:nvSpPr>
        <dsp:cNvPr id="0" name=""/>
        <dsp:cNvSpPr/>
      </dsp:nvSpPr>
      <dsp:spPr>
        <a:xfrm>
          <a:off x="0" y="4125060"/>
          <a:ext cx="7696200" cy="428400"/>
        </a:xfrm>
        <a:prstGeom prst="rect">
          <a:avLst/>
        </a:prstGeom>
        <a:solidFill>
          <a:schemeClr val="lt1">
            <a:alpha val="90000"/>
            <a:hueOff val="0"/>
            <a:satOff val="0"/>
            <a:lumOff val="0"/>
            <a:alphaOff val="0"/>
          </a:schemeClr>
        </a:solidFill>
        <a:ln w="12700" cap="flat" cmpd="sng" algn="ctr">
          <a:solidFill>
            <a:schemeClr val="accent4">
              <a:hueOff val="10412348"/>
              <a:satOff val="-59202"/>
              <a:lumOff val="1902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044D82C-D3BD-4ED6-A061-EE56F9A6D963}">
      <dsp:nvSpPr>
        <dsp:cNvPr id="0" name=""/>
        <dsp:cNvSpPr/>
      </dsp:nvSpPr>
      <dsp:spPr>
        <a:xfrm>
          <a:off x="1927844" y="3874140"/>
          <a:ext cx="5387340" cy="501840"/>
        </a:xfrm>
        <a:prstGeom prst="roundRect">
          <a:avLst/>
        </a:prstGeom>
        <a:gradFill rotWithShape="0">
          <a:gsLst>
            <a:gs pos="0">
              <a:schemeClr val="accent4">
                <a:hueOff val="10412348"/>
                <a:satOff val="-59202"/>
                <a:lumOff val="19020"/>
                <a:alphaOff val="0"/>
                <a:shade val="63000"/>
                <a:satMod val="165000"/>
              </a:schemeClr>
            </a:gs>
            <a:gs pos="30000">
              <a:schemeClr val="accent4">
                <a:hueOff val="10412348"/>
                <a:satOff val="-59202"/>
                <a:lumOff val="19020"/>
                <a:alphaOff val="0"/>
                <a:shade val="58000"/>
                <a:satMod val="165000"/>
              </a:schemeClr>
            </a:gs>
            <a:gs pos="75000">
              <a:schemeClr val="accent4">
                <a:hueOff val="10412348"/>
                <a:satOff val="-59202"/>
                <a:lumOff val="19020"/>
                <a:alphaOff val="0"/>
                <a:shade val="30000"/>
                <a:satMod val="175000"/>
              </a:schemeClr>
            </a:gs>
            <a:gs pos="100000">
              <a:schemeClr val="accent4">
                <a:hueOff val="10412348"/>
                <a:satOff val="-59202"/>
                <a:lumOff val="1902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Summary and Questions</a:t>
          </a:r>
          <a:endParaRPr lang="en-US" sz="2000" b="1" kern="1200" dirty="0">
            <a:solidFill>
              <a:schemeClr val="tx1"/>
            </a:solidFill>
          </a:endParaRPr>
        </a:p>
      </dsp:txBody>
      <dsp:txXfrm>
        <a:off x="1952342" y="3898638"/>
        <a:ext cx="533834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A0C6D-0483-4187-BDBC-4EBD6809CB76}">
      <dsp:nvSpPr>
        <dsp:cNvPr id="0" name=""/>
        <dsp:cNvSpPr/>
      </dsp:nvSpPr>
      <dsp:spPr>
        <a:xfrm>
          <a:off x="-34566" y="111125"/>
          <a:ext cx="7772400" cy="4857750"/>
        </a:xfrm>
        <a:prstGeom prst="swooshArrow">
          <a:avLst>
            <a:gd name="adj1" fmla="val 25000"/>
            <a:gd name="adj2" fmla="val 25000"/>
          </a:avLst>
        </a:prstGeom>
        <a:solidFill>
          <a:schemeClr val="dk2">
            <a:tint val="40000"/>
            <a:hueOff val="0"/>
            <a:satOff val="0"/>
            <a:lumOff val="0"/>
            <a:alphaOff val="0"/>
          </a:schemeClr>
        </a:solidFill>
        <a:ln>
          <a:noFill/>
        </a:ln>
        <a:effectLst>
          <a:outerShdw blurRad="50800" dist="20000" dir="5400000" rotWithShape="0">
            <a:srgbClr val="000000">
              <a:alpha val="42000"/>
            </a:srgbClr>
          </a:outerShdw>
        </a:effectLst>
      </dsp:spPr>
      <dsp:style>
        <a:lnRef idx="0">
          <a:scrgbClr r="0" g="0" b="0"/>
        </a:lnRef>
        <a:fillRef idx="1">
          <a:scrgbClr r="0" g="0" b="0"/>
        </a:fillRef>
        <a:effectRef idx="2">
          <a:scrgbClr r="0" g="0" b="0"/>
        </a:effectRef>
        <a:fontRef idx="minor"/>
      </dsp:style>
    </dsp:sp>
    <dsp:sp modelId="{643DA428-EBE5-4B40-B723-E19529BE7E7F}">
      <dsp:nvSpPr>
        <dsp:cNvPr id="0" name=""/>
        <dsp:cNvSpPr/>
      </dsp:nvSpPr>
      <dsp:spPr>
        <a:xfrm>
          <a:off x="952527" y="3463944"/>
          <a:ext cx="202082" cy="202082"/>
        </a:xfrm>
        <a:prstGeom prst="ellipse">
          <a:avLst/>
        </a:prstGeom>
        <a:solidFill>
          <a:schemeClr val="bg2">
            <a:lumMod val="9000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C6A6E4D6-54C8-4576-9D2E-BBDFCD4BB964}">
      <dsp:nvSpPr>
        <dsp:cNvPr id="0" name=""/>
        <dsp:cNvSpPr/>
      </dsp:nvSpPr>
      <dsp:spPr>
        <a:xfrm>
          <a:off x="239194" y="3564985"/>
          <a:ext cx="3439718" cy="140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79" tIns="0" rIns="0" bIns="0" numCol="1" spcCol="1270" anchor="t" anchorCtr="0">
          <a:noAutofit/>
        </a:bodyPr>
        <a:lstStyle/>
        <a:p>
          <a:pPr lvl="0" algn="l" defTabSz="1600200">
            <a:lnSpc>
              <a:spcPct val="90000"/>
            </a:lnSpc>
            <a:spcBef>
              <a:spcPct val="0"/>
            </a:spcBef>
            <a:spcAft>
              <a:spcPct val="35000"/>
            </a:spcAft>
          </a:pPr>
          <a:r>
            <a:rPr lang="en-US" sz="3600" b="1" kern="1200" dirty="0" smtClean="0"/>
            <a:t>Six Sigma (1800-1920)</a:t>
          </a:r>
          <a:endParaRPr lang="en-US" sz="3600" b="1" kern="1200" dirty="0"/>
        </a:p>
      </dsp:txBody>
      <dsp:txXfrm>
        <a:off x="239194" y="3564985"/>
        <a:ext cx="3439718" cy="1403889"/>
      </dsp:txXfrm>
    </dsp:sp>
    <dsp:sp modelId="{FA839C69-7888-4046-9F85-A5311114FB23}">
      <dsp:nvSpPr>
        <dsp:cNvPr id="0" name=""/>
        <dsp:cNvSpPr/>
      </dsp:nvSpPr>
      <dsp:spPr>
        <a:xfrm>
          <a:off x="2736293" y="2143607"/>
          <a:ext cx="365302" cy="365302"/>
        </a:xfrm>
        <a:prstGeom prst="ellipse">
          <a:avLst/>
        </a:prstGeom>
        <a:solidFill>
          <a:schemeClr val="bg2">
            <a:lumMod val="9000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F003581E-3441-42F2-83BC-7EF99687E57A}">
      <dsp:nvSpPr>
        <dsp:cNvPr id="0" name=""/>
        <dsp:cNvSpPr/>
      </dsp:nvSpPr>
      <dsp:spPr>
        <a:xfrm>
          <a:off x="2656113" y="2443749"/>
          <a:ext cx="2220692" cy="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66" tIns="0" rIns="0" bIns="0" numCol="1" spcCol="1270" anchor="t" anchorCtr="0">
          <a:noAutofit/>
        </a:bodyPr>
        <a:lstStyle/>
        <a:p>
          <a:pPr lvl="0" algn="l" defTabSz="1600200">
            <a:lnSpc>
              <a:spcPct val="90000"/>
            </a:lnSpc>
            <a:spcBef>
              <a:spcPct val="0"/>
            </a:spcBef>
            <a:spcAft>
              <a:spcPct val="35000"/>
            </a:spcAft>
          </a:pPr>
          <a:r>
            <a:rPr lang="en-US" sz="3600" b="1" kern="1200" dirty="0" smtClean="0"/>
            <a:t>Lean (1980’s)</a:t>
          </a:r>
          <a:endParaRPr lang="en-US" sz="3600" b="1" kern="1200" dirty="0"/>
        </a:p>
      </dsp:txBody>
      <dsp:txXfrm>
        <a:off x="2656113" y="2443749"/>
        <a:ext cx="2220692" cy="731264"/>
      </dsp:txXfrm>
    </dsp:sp>
    <dsp:sp modelId="{087E6CA6-FAE6-4A0B-8870-317DEEA1CEA1}">
      <dsp:nvSpPr>
        <dsp:cNvPr id="0" name=""/>
        <dsp:cNvSpPr/>
      </dsp:nvSpPr>
      <dsp:spPr>
        <a:xfrm>
          <a:off x="4881476" y="1340135"/>
          <a:ext cx="505206" cy="505206"/>
        </a:xfrm>
        <a:prstGeom prst="ellipse">
          <a:avLst/>
        </a:prstGeom>
        <a:solidFill>
          <a:schemeClr val="bg2">
            <a:lumMod val="9000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0685070D-8BDF-4961-8AB1-F67ADAD310FF}">
      <dsp:nvSpPr>
        <dsp:cNvPr id="0" name=""/>
        <dsp:cNvSpPr/>
      </dsp:nvSpPr>
      <dsp:spPr>
        <a:xfrm>
          <a:off x="4326567" y="1803409"/>
          <a:ext cx="3480399" cy="2004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698" tIns="0" rIns="0" bIns="0" numCol="1" spcCol="1270" anchor="t" anchorCtr="0">
          <a:noAutofit/>
        </a:bodyPr>
        <a:lstStyle/>
        <a:p>
          <a:pPr lvl="0" algn="l" defTabSz="1422400">
            <a:lnSpc>
              <a:spcPct val="90000"/>
            </a:lnSpc>
            <a:spcBef>
              <a:spcPct val="0"/>
            </a:spcBef>
            <a:spcAft>
              <a:spcPct val="35000"/>
            </a:spcAft>
          </a:pPr>
          <a:r>
            <a:rPr lang="en-US" sz="3200" b="1" kern="1200" dirty="0" smtClean="0"/>
            <a:t>Lean Six Sigma (1990’s)</a:t>
          </a:r>
          <a:endParaRPr lang="en-US" sz="3200" b="1" kern="1200" dirty="0"/>
        </a:p>
      </dsp:txBody>
      <dsp:txXfrm>
        <a:off x="4326567" y="1803409"/>
        <a:ext cx="3480399" cy="2004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4CAC1-7C55-487C-8AB0-11951E1E7831}">
      <dsp:nvSpPr>
        <dsp:cNvPr id="0" name=""/>
        <dsp:cNvSpPr/>
      </dsp:nvSpPr>
      <dsp:spPr>
        <a:xfrm>
          <a:off x="7112987" y="2064473"/>
          <a:ext cx="91440" cy="384493"/>
        </a:xfrm>
        <a:custGeom>
          <a:avLst/>
          <a:gdLst/>
          <a:ahLst/>
          <a:cxnLst/>
          <a:rect l="0" t="0" r="0" b="0"/>
          <a:pathLst>
            <a:path>
              <a:moveTo>
                <a:pt x="45720" y="0"/>
              </a:moveTo>
              <a:lnTo>
                <a:pt x="45720" y="384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0F8416-ACF6-4F3B-9692-45B2568EF7EF}">
      <dsp:nvSpPr>
        <dsp:cNvPr id="0" name=""/>
        <dsp:cNvSpPr/>
      </dsp:nvSpPr>
      <dsp:spPr>
        <a:xfrm>
          <a:off x="5138923" y="840484"/>
          <a:ext cx="2019783" cy="384493"/>
        </a:xfrm>
        <a:custGeom>
          <a:avLst/>
          <a:gdLst/>
          <a:ahLst/>
          <a:cxnLst/>
          <a:rect l="0" t="0" r="0" b="0"/>
          <a:pathLst>
            <a:path>
              <a:moveTo>
                <a:pt x="0" y="0"/>
              </a:moveTo>
              <a:lnTo>
                <a:pt x="0" y="262021"/>
              </a:lnTo>
              <a:lnTo>
                <a:pt x="2019783" y="262021"/>
              </a:lnTo>
              <a:lnTo>
                <a:pt x="2019783" y="3844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2A957-3EF9-4AEF-87BA-3B5AC694B3B3}">
      <dsp:nvSpPr>
        <dsp:cNvPr id="0" name=""/>
        <dsp:cNvSpPr/>
      </dsp:nvSpPr>
      <dsp:spPr>
        <a:xfrm>
          <a:off x="3119139" y="2064473"/>
          <a:ext cx="2423740" cy="384493"/>
        </a:xfrm>
        <a:custGeom>
          <a:avLst/>
          <a:gdLst/>
          <a:ahLst/>
          <a:cxnLst/>
          <a:rect l="0" t="0" r="0" b="0"/>
          <a:pathLst>
            <a:path>
              <a:moveTo>
                <a:pt x="0" y="0"/>
              </a:moveTo>
              <a:lnTo>
                <a:pt x="0" y="262021"/>
              </a:lnTo>
              <a:lnTo>
                <a:pt x="2423740" y="262021"/>
              </a:lnTo>
              <a:lnTo>
                <a:pt x="2423740" y="384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448C7-B5DB-44D3-9396-9B5214751A61}">
      <dsp:nvSpPr>
        <dsp:cNvPr id="0" name=""/>
        <dsp:cNvSpPr/>
      </dsp:nvSpPr>
      <dsp:spPr>
        <a:xfrm>
          <a:off x="3119139" y="2064473"/>
          <a:ext cx="807913" cy="384493"/>
        </a:xfrm>
        <a:custGeom>
          <a:avLst/>
          <a:gdLst/>
          <a:ahLst/>
          <a:cxnLst/>
          <a:rect l="0" t="0" r="0" b="0"/>
          <a:pathLst>
            <a:path>
              <a:moveTo>
                <a:pt x="0" y="0"/>
              </a:moveTo>
              <a:lnTo>
                <a:pt x="0" y="262021"/>
              </a:lnTo>
              <a:lnTo>
                <a:pt x="807913" y="262021"/>
              </a:lnTo>
              <a:lnTo>
                <a:pt x="807913" y="384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1CD58-C67A-41BC-8BC6-FA573ABDE006}">
      <dsp:nvSpPr>
        <dsp:cNvPr id="0" name=""/>
        <dsp:cNvSpPr/>
      </dsp:nvSpPr>
      <dsp:spPr>
        <a:xfrm>
          <a:off x="2311226" y="2064473"/>
          <a:ext cx="807913" cy="384493"/>
        </a:xfrm>
        <a:custGeom>
          <a:avLst/>
          <a:gdLst/>
          <a:ahLst/>
          <a:cxnLst/>
          <a:rect l="0" t="0" r="0" b="0"/>
          <a:pathLst>
            <a:path>
              <a:moveTo>
                <a:pt x="807913" y="0"/>
              </a:moveTo>
              <a:lnTo>
                <a:pt x="807913" y="262021"/>
              </a:lnTo>
              <a:lnTo>
                <a:pt x="0" y="262021"/>
              </a:lnTo>
              <a:lnTo>
                <a:pt x="0" y="384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F69FA-63FE-4237-A5EA-A35D35A05B77}">
      <dsp:nvSpPr>
        <dsp:cNvPr id="0" name=""/>
        <dsp:cNvSpPr/>
      </dsp:nvSpPr>
      <dsp:spPr>
        <a:xfrm>
          <a:off x="695399" y="2064473"/>
          <a:ext cx="2423740" cy="384493"/>
        </a:xfrm>
        <a:custGeom>
          <a:avLst/>
          <a:gdLst/>
          <a:ahLst/>
          <a:cxnLst/>
          <a:rect l="0" t="0" r="0" b="0"/>
          <a:pathLst>
            <a:path>
              <a:moveTo>
                <a:pt x="2423740" y="0"/>
              </a:moveTo>
              <a:lnTo>
                <a:pt x="2423740" y="262021"/>
              </a:lnTo>
              <a:lnTo>
                <a:pt x="0" y="262021"/>
              </a:lnTo>
              <a:lnTo>
                <a:pt x="0" y="384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2B708-F82D-4E73-B169-F2BC931F43B9}">
      <dsp:nvSpPr>
        <dsp:cNvPr id="0" name=""/>
        <dsp:cNvSpPr/>
      </dsp:nvSpPr>
      <dsp:spPr>
        <a:xfrm>
          <a:off x="3119139" y="840484"/>
          <a:ext cx="2019783" cy="384493"/>
        </a:xfrm>
        <a:custGeom>
          <a:avLst/>
          <a:gdLst/>
          <a:ahLst/>
          <a:cxnLst/>
          <a:rect l="0" t="0" r="0" b="0"/>
          <a:pathLst>
            <a:path>
              <a:moveTo>
                <a:pt x="2019783" y="0"/>
              </a:moveTo>
              <a:lnTo>
                <a:pt x="2019783" y="262021"/>
              </a:lnTo>
              <a:lnTo>
                <a:pt x="0" y="262021"/>
              </a:lnTo>
              <a:lnTo>
                <a:pt x="0" y="3844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61AF8-BFF7-4960-B7F6-FCD71B22DB0E}">
      <dsp:nvSpPr>
        <dsp:cNvPr id="0" name=""/>
        <dsp:cNvSpPr/>
      </dsp:nvSpPr>
      <dsp:spPr>
        <a:xfrm>
          <a:off x="4477903" y="988"/>
          <a:ext cx="1322040" cy="839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AA7CB-C87D-44BD-9728-7CE1253FC00B}">
      <dsp:nvSpPr>
        <dsp:cNvPr id="0" name=""/>
        <dsp:cNvSpPr/>
      </dsp:nvSpPr>
      <dsp:spPr>
        <a:xfrm>
          <a:off x="4624796" y="140537"/>
          <a:ext cx="1322040" cy="839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Six Sigma</a:t>
          </a:r>
          <a:endParaRPr lang="en-US" sz="1600" b="1" kern="1200" dirty="0"/>
        </a:p>
      </dsp:txBody>
      <dsp:txXfrm>
        <a:off x="4649384" y="165125"/>
        <a:ext cx="1272864" cy="790319"/>
      </dsp:txXfrm>
    </dsp:sp>
    <dsp:sp modelId="{D102E9C4-F891-42ED-98FD-7733295736BC}">
      <dsp:nvSpPr>
        <dsp:cNvPr id="0" name=""/>
        <dsp:cNvSpPr/>
      </dsp:nvSpPr>
      <dsp:spPr>
        <a:xfrm>
          <a:off x="2458119" y="1224977"/>
          <a:ext cx="1322040" cy="839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72871-9A4C-4951-8460-43F13716F89B}">
      <dsp:nvSpPr>
        <dsp:cNvPr id="0" name=""/>
        <dsp:cNvSpPr/>
      </dsp:nvSpPr>
      <dsp:spPr>
        <a:xfrm>
          <a:off x="2605013" y="1364526"/>
          <a:ext cx="1322040" cy="839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Defect Reduction</a:t>
          </a:r>
          <a:endParaRPr lang="en-US" sz="1600" b="1" kern="1200" dirty="0"/>
        </a:p>
      </dsp:txBody>
      <dsp:txXfrm>
        <a:off x="2629601" y="1389114"/>
        <a:ext cx="1272864" cy="790319"/>
      </dsp:txXfrm>
    </dsp:sp>
    <dsp:sp modelId="{B61E8814-01A8-4004-AF48-C70F0F67638D}">
      <dsp:nvSpPr>
        <dsp:cNvPr id="0" name=""/>
        <dsp:cNvSpPr/>
      </dsp:nvSpPr>
      <dsp:spPr>
        <a:xfrm>
          <a:off x="34379" y="2448966"/>
          <a:ext cx="1322040" cy="839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57DC1C-0405-42E4-A36D-D0E8BACDB16D}">
      <dsp:nvSpPr>
        <dsp:cNvPr id="0" name=""/>
        <dsp:cNvSpPr/>
      </dsp:nvSpPr>
      <dsp:spPr>
        <a:xfrm>
          <a:off x="181272" y="2588515"/>
          <a:ext cx="1322040" cy="839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DMADOV</a:t>
          </a:r>
          <a:endParaRPr lang="en-US" sz="1600" b="1" kern="1200" dirty="0"/>
        </a:p>
      </dsp:txBody>
      <dsp:txXfrm>
        <a:off x="205860" y="2613103"/>
        <a:ext cx="1272864" cy="790319"/>
      </dsp:txXfrm>
    </dsp:sp>
    <dsp:sp modelId="{8ECC6EE6-BCCD-4788-92C6-924835D652A6}">
      <dsp:nvSpPr>
        <dsp:cNvPr id="0" name=""/>
        <dsp:cNvSpPr/>
      </dsp:nvSpPr>
      <dsp:spPr>
        <a:xfrm>
          <a:off x="1650206" y="2448966"/>
          <a:ext cx="1322040" cy="839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73F55-4455-459D-8441-A4442D2A7CAE}">
      <dsp:nvSpPr>
        <dsp:cNvPr id="0" name=""/>
        <dsp:cNvSpPr/>
      </dsp:nvSpPr>
      <dsp:spPr>
        <a:xfrm>
          <a:off x="1797099" y="2588515"/>
          <a:ext cx="1322040" cy="839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DMADV</a:t>
          </a:r>
          <a:endParaRPr lang="en-US" sz="1600" b="1" kern="1200" dirty="0"/>
        </a:p>
      </dsp:txBody>
      <dsp:txXfrm>
        <a:off x="1821687" y="2613103"/>
        <a:ext cx="1272864" cy="790319"/>
      </dsp:txXfrm>
    </dsp:sp>
    <dsp:sp modelId="{4811E526-88E3-4384-97B5-2888432647BE}">
      <dsp:nvSpPr>
        <dsp:cNvPr id="0" name=""/>
        <dsp:cNvSpPr/>
      </dsp:nvSpPr>
      <dsp:spPr>
        <a:xfrm>
          <a:off x="3266033" y="2448966"/>
          <a:ext cx="1322040" cy="839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1BECA-4C76-4B8F-8078-2986731B1162}">
      <dsp:nvSpPr>
        <dsp:cNvPr id="0" name=""/>
        <dsp:cNvSpPr/>
      </dsp:nvSpPr>
      <dsp:spPr>
        <a:xfrm>
          <a:off x="3412926" y="2588515"/>
          <a:ext cx="1322040" cy="839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DMAIC</a:t>
          </a:r>
          <a:endParaRPr lang="en-US" sz="1600" b="1" kern="1200" dirty="0"/>
        </a:p>
      </dsp:txBody>
      <dsp:txXfrm>
        <a:off x="3437514" y="2613103"/>
        <a:ext cx="1272864" cy="790319"/>
      </dsp:txXfrm>
    </dsp:sp>
    <dsp:sp modelId="{0FCECAF0-653B-436C-8D73-F3B062DEDFA6}">
      <dsp:nvSpPr>
        <dsp:cNvPr id="0" name=""/>
        <dsp:cNvSpPr/>
      </dsp:nvSpPr>
      <dsp:spPr>
        <a:xfrm>
          <a:off x="4881860" y="2448966"/>
          <a:ext cx="1322040" cy="839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582E1-7B0B-47BC-A1FA-5EBA70D62C3A}">
      <dsp:nvSpPr>
        <dsp:cNvPr id="0" name=""/>
        <dsp:cNvSpPr/>
      </dsp:nvSpPr>
      <dsp:spPr>
        <a:xfrm>
          <a:off x="5028753" y="2588515"/>
          <a:ext cx="1322040" cy="839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DSSS</a:t>
          </a:r>
          <a:endParaRPr lang="en-US" sz="1600" b="1" kern="1200" dirty="0"/>
        </a:p>
      </dsp:txBody>
      <dsp:txXfrm>
        <a:off x="5053341" y="2613103"/>
        <a:ext cx="1272864" cy="790319"/>
      </dsp:txXfrm>
    </dsp:sp>
    <dsp:sp modelId="{9781ECB4-DC3D-4082-872D-C861D8595CDD}">
      <dsp:nvSpPr>
        <dsp:cNvPr id="0" name=""/>
        <dsp:cNvSpPr/>
      </dsp:nvSpPr>
      <dsp:spPr>
        <a:xfrm>
          <a:off x="6497687" y="1224977"/>
          <a:ext cx="1322040" cy="839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6BB04-0421-49A7-A0CF-A508B21D4ACE}">
      <dsp:nvSpPr>
        <dsp:cNvPr id="0" name=""/>
        <dsp:cNvSpPr/>
      </dsp:nvSpPr>
      <dsp:spPr>
        <a:xfrm>
          <a:off x="6644580" y="1364526"/>
          <a:ext cx="1322040" cy="839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Cycle Time Reduction</a:t>
          </a:r>
          <a:endParaRPr lang="en-US" sz="1600" b="1" kern="1200" dirty="0"/>
        </a:p>
      </dsp:txBody>
      <dsp:txXfrm>
        <a:off x="6669168" y="1389114"/>
        <a:ext cx="1272864" cy="790319"/>
      </dsp:txXfrm>
    </dsp:sp>
    <dsp:sp modelId="{FC44F1E9-A798-48D1-BC37-33183DFAC316}">
      <dsp:nvSpPr>
        <dsp:cNvPr id="0" name=""/>
        <dsp:cNvSpPr/>
      </dsp:nvSpPr>
      <dsp:spPr>
        <a:xfrm>
          <a:off x="6497687" y="2448966"/>
          <a:ext cx="1322040" cy="839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C509F-5D5D-4644-B85B-2BB969AB291F}">
      <dsp:nvSpPr>
        <dsp:cNvPr id="0" name=""/>
        <dsp:cNvSpPr/>
      </dsp:nvSpPr>
      <dsp:spPr>
        <a:xfrm>
          <a:off x="6644580" y="2588515"/>
          <a:ext cx="1322040" cy="839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CFPM</a:t>
          </a:r>
          <a:endParaRPr lang="en-US" sz="1600" b="1" kern="1200" dirty="0"/>
        </a:p>
      </dsp:txBody>
      <dsp:txXfrm>
        <a:off x="6669168" y="2613103"/>
        <a:ext cx="1272864" cy="790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41630-DC00-4225-B3B4-CCDC484ED2F7}">
      <dsp:nvSpPr>
        <dsp:cNvPr id="0" name=""/>
        <dsp:cNvSpPr/>
      </dsp:nvSpPr>
      <dsp:spPr>
        <a:xfrm>
          <a:off x="622934" y="0"/>
          <a:ext cx="7059930" cy="3429000"/>
        </a:xfrm>
        <a:prstGeom prst="rightArrow">
          <a:avLst/>
        </a:prstGeom>
        <a:gradFill rotWithShape="0">
          <a:gsLst>
            <a:gs pos="0">
              <a:schemeClr val="accent3">
                <a:tint val="40000"/>
                <a:hueOff val="0"/>
                <a:satOff val="0"/>
                <a:lumOff val="0"/>
                <a:alphaOff val="0"/>
                <a:shade val="63000"/>
                <a:satMod val="165000"/>
              </a:schemeClr>
            </a:gs>
            <a:gs pos="30000">
              <a:schemeClr val="accent3">
                <a:tint val="40000"/>
                <a:hueOff val="0"/>
                <a:satOff val="0"/>
                <a:lumOff val="0"/>
                <a:alphaOff val="0"/>
                <a:shade val="58000"/>
                <a:satMod val="165000"/>
              </a:schemeClr>
            </a:gs>
            <a:gs pos="75000">
              <a:schemeClr val="accent3">
                <a:tint val="40000"/>
                <a:hueOff val="0"/>
                <a:satOff val="0"/>
                <a:lumOff val="0"/>
                <a:alphaOff val="0"/>
                <a:shade val="30000"/>
                <a:satMod val="175000"/>
              </a:schemeClr>
            </a:gs>
            <a:gs pos="100000">
              <a:schemeClr val="accent3">
                <a:tint val="40000"/>
                <a:hueOff val="0"/>
                <a:satOff val="0"/>
                <a:lumOff val="0"/>
                <a:alphaOff val="0"/>
                <a:shade val="15000"/>
                <a:satMod val="175000"/>
              </a:schemeClr>
            </a:gs>
          </a:gsLst>
          <a:path path="circle">
            <a:fillToRect l="5000" t="100000" r="120000" b="1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474C73E-68E0-459E-958D-84C4D41D84D4}">
      <dsp:nvSpPr>
        <dsp:cNvPr id="0" name=""/>
        <dsp:cNvSpPr/>
      </dsp:nvSpPr>
      <dsp:spPr>
        <a:xfrm>
          <a:off x="6286" y="1028700"/>
          <a:ext cx="1899323" cy="1371600"/>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R</a:t>
          </a:r>
        </a:p>
        <a:p>
          <a:pPr lvl="0" algn="ctr" defTabSz="1244600">
            <a:lnSpc>
              <a:spcPct val="90000"/>
            </a:lnSpc>
            <a:spcBef>
              <a:spcPct val="0"/>
            </a:spcBef>
            <a:spcAft>
              <a:spcPct val="35000"/>
            </a:spcAft>
          </a:pPr>
          <a:r>
            <a:rPr lang="en-US" sz="2000" b="1" kern="1200" dirty="0" smtClean="0"/>
            <a:t>Walk Through Review</a:t>
          </a:r>
          <a:endParaRPr lang="en-US" sz="2000" b="1" kern="1200" dirty="0"/>
        </a:p>
      </dsp:txBody>
      <dsp:txXfrm>
        <a:off x="73242" y="1095656"/>
        <a:ext cx="1765411" cy="1237688"/>
      </dsp:txXfrm>
    </dsp:sp>
    <dsp:sp modelId="{33996266-1352-43AD-887D-3FDE18EB3F7D}">
      <dsp:nvSpPr>
        <dsp:cNvPr id="0" name=""/>
        <dsp:cNvSpPr/>
      </dsp:nvSpPr>
      <dsp:spPr>
        <a:xfrm>
          <a:off x="2137587" y="1028700"/>
          <a:ext cx="1899323" cy="1371600"/>
        </a:xfrm>
        <a:prstGeom prst="roundRect">
          <a:avLst/>
        </a:prstGeom>
        <a:gradFill rotWithShape="0">
          <a:gsLst>
            <a:gs pos="0">
              <a:schemeClr val="accent3">
                <a:hueOff val="791790"/>
                <a:satOff val="4265"/>
                <a:lumOff val="5817"/>
                <a:alphaOff val="0"/>
                <a:shade val="63000"/>
                <a:satMod val="165000"/>
              </a:schemeClr>
            </a:gs>
            <a:gs pos="30000">
              <a:schemeClr val="accent3">
                <a:hueOff val="791790"/>
                <a:satOff val="4265"/>
                <a:lumOff val="5817"/>
                <a:alphaOff val="0"/>
                <a:shade val="58000"/>
                <a:satMod val="165000"/>
              </a:schemeClr>
            </a:gs>
            <a:gs pos="75000">
              <a:schemeClr val="accent3">
                <a:hueOff val="791790"/>
                <a:satOff val="4265"/>
                <a:lumOff val="5817"/>
                <a:alphaOff val="0"/>
                <a:shade val="30000"/>
                <a:satMod val="175000"/>
              </a:schemeClr>
            </a:gs>
            <a:gs pos="100000">
              <a:schemeClr val="accent3">
                <a:hueOff val="791790"/>
                <a:satOff val="4265"/>
                <a:lumOff val="581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a:t>
          </a:r>
        </a:p>
        <a:p>
          <a:pPr lvl="0" algn="ctr" defTabSz="1244600">
            <a:lnSpc>
              <a:spcPct val="90000"/>
            </a:lnSpc>
            <a:spcBef>
              <a:spcPct val="0"/>
            </a:spcBef>
            <a:spcAft>
              <a:spcPct val="35000"/>
            </a:spcAft>
          </a:pPr>
          <a:r>
            <a:rPr lang="en-US" sz="2000" b="1" kern="1200" dirty="0" smtClean="0"/>
            <a:t>L6 Tools Assessment</a:t>
          </a:r>
          <a:endParaRPr lang="en-US" sz="2000" b="1" kern="1200" dirty="0"/>
        </a:p>
      </dsp:txBody>
      <dsp:txXfrm>
        <a:off x="2204543" y="1095656"/>
        <a:ext cx="1765411" cy="1237688"/>
      </dsp:txXfrm>
    </dsp:sp>
    <dsp:sp modelId="{DB5C145F-2FAD-4622-81C3-B73E32451828}">
      <dsp:nvSpPr>
        <dsp:cNvPr id="0" name=""/>
        <dsp:cNvSpPr/>
      </dsp:nvSpPr>
      <dsp:spPr>
        <a:xfrm>
          <a:off x="4268889" y="1028700"/>
          <a:ext cx="1899323" cy="1371600"/>
        </a:xfrm>
        <a:prstGeom prst="roundRect">
          <a:avLst/>
        </a:prstGeom>
        <a:gradFill rotWithShape="0">
          <a:gsLst>
            <a:gs pos="0">
              <a:schemeClr val="accent3">
                <a:hueOff val="1583580"/>
                <a:satOff val="8529"/>
                <a:lumOff val="11635"/>
                <a:alphaOff val="0"/>
                <a:shade val="63000"/>
                <a:satMod val="165000"/>
              </a:schemeClr>
            </a:gs>
            <a:gs pos="30000">
              <a:schemeClr val="accent3">
                <a:hueOff val="1583580"/>
                <a:satOff val="8529"/>
                <a:lumOff val="11635"/>
                <a:alphaOff val="0"/>
                <a:shade val="58000"/>
                <a:satMod val="165000"/>
              </a:schemeClr>
            </a:gs>
            <a:gs pos="75000">
              <a:schemeClr val="accent3">
                <a:hueOff val="1583580"/>
                <a:satOff val="8529"/>
                <a:lumOff val="11635"/>
                <a:alphaOff val="0"/>
                <a:shade val="30000"/>
                <a:satMod val="175000"/>
              </a:schemeClr>
            </a:gs>
            <a:gs pos="100000">
              <a:schemeClr val="accent3">
                <a:hueOff val="1583580"/>
                <a:satOff val="8529"/>
                <a:lumOff val="1163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F</a:t>
          </a:r>
        </a:p>
        <a:p>
          <a:pPr lvl="0" algn="ctr" defTabSz="1244600">
            <a:lnSpc>
              <a:spcPct val="90000"/>
            </a:lnSpc>
            <a:spcBef>
              <a:spcPct val="0"/>
            </a:spcBef>
            <a:spcAft>
              <a:spcPct val="35000"/>
            </a:spcAft>
          </a:pPr>
          <a:r>
            <a:rPr lang="en-US" sz="2000" b="1" kern="1200" dirty="0" smtClean="0"/>
            <a:t>Gap Fill</a:t>
          </a:r>
          <a:endParaRPr lang="en-US" sz="2000" b="1" kern="1200" dirty="0"/>
        </a:p>
      </dsp:txBody>
      <dsp:txXfrm>
        <a:off x="4335845" y="1095656"/>
        <a:ext cx="1765411" cy="1237688"/>
      </dsp:txXfrm>
    </dsp:sp>
    <dsp:sp modelId="{3F1B436D-E3F2-49CB-A570-003E752DC554}">
      <dsp:nvSpPr>
        <dsp:cNvPr id="0" name=""/>
        <dsp:cNvSpPr/>
      </dsp:nvSpPr>
      <dsp:spPr>
        <a:xfrm>
          <a:off x="6400190" y="1028700"/>
          <a:ext cx="1899323" cy="1371600"/>
        </a:xfrm>
        <a:prstGeom prst="roundRect">
          <a:avLst/>
        </a:prstGeom>
        <a:gradFill rotWithShape="0">
          <a:gsLst>
            <a:gs pos="0">
              <a:schemeClr val="accent3">
                <a:hueOff val="2375370"/>
                <a:satOff val="12794"/>
                <a:lumOff val="17452"/>
                <a:alphaOff val="0"/>
                <a:shade val="63000"/>
                <a:satMod val="165000"/>
              </a:schemeClr>
            </a:gs>
            <a:gs pos="30000">
              <a:schemeClr val="accent3">
                <a:hueOff val="2375370"/>
                <a:satOff val="12794"/>
                <a:lumOff val="17452"/>
                <a:alphaOff val="0"/>
                <a:shade val="58000"/>
                <a:satMod val="165000"/>
              </a:schemeClr>
            </a:gs>
            <a:gs pos="75000">
              <a:schemeClr val="accent3">
                <a:hueOff val="2375370"/>
                <a:satOff val="12794"/>
                <a:lumOff val="17452"/>
                <a:alphaOff val="0"/>
                <a:shade val="30000"/>
                <a:satMod val="175000"/>
              </a:schemeClr>
            </a:gs>
            <a:gs pos="100000">
              <a:schemeClr val="accent3">
                <a:hueOff val="2375370"/>
                <a:satOff val="12794"/>
                <a:lumOff val="1745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T</a:t>
          </a:r>
        </a:p>
        <a:p>
          <a:pPr lvl="0" algn="ctr" defTabSz="1244600">
            <a:lnSpc>
              <a:spcPct val="90000"/>
            </a:lnSpc>
            <a:spcBef>
              <a:spcPct val="0"/>
            </a:spcBef>
            <a:spcAft>
              <a:spcPct val="35000"/>
            </a:spcAft>
          </a:pPr>
          <a:r>
            <a:rPr lang="en-US" sz="2000" b="1" kern="1200" dirty="0" smtClean="0"/>
            <a:t>Project Tracking</a:t>
          </a:r>
          <a:endParaRPr lang="en-US" sz="2000" b="1" kern="1200" dirty="0"/>
        </a:p>
      </dsp:txBody>
      <dsp:txXfrm>
        <a:off x="6467146" y="1095656"/>
        <a:ext cx="1765411" cy="1237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7C858-C186-4C6C-A75B-EDAD2AE158BF}">
      <dsp:nvSpPr>
        <dsp:cNvPr id="0" name=""/>
        <dsp:cNvSpPr/>
      </dsp:nvSpPr>
      <dsp:spPr>
        <a:xfrm>
          <a:off x="2475975" y="1631369"/>
          <a:ext cx="1829848" cy="1487060"/>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L6 Practitioner</a:t>
          </a:r>
          <a:endParaRPr lang="en-US" sz="1400" b="1" kern="1200" dirty="0">
            <a:solidFill>
              <a:schemeClr val="tx1"/>
            </a:solidFill>
          </a:endParaRPr>
        </a:p>
      </dsp:txBody>
      <dsp:txXfrm>
        <a:off x="2743950" y="1849144"/>
        <a:ext cx="1293898" cy="1051510"/>
      </dsp:txXfrm>
    </dsp:sp>
    <dsp:sp modelId="{09107116-B964-47CA-8380-AAA3A39C3618}">
      <dsp:nvSpPr>
        <dsp:cNvPr id="0" name=""/>
        <dsp:cNvSpPr/>
      </dsp:nvSpPr>
      <dsp:spPr>
        <a:xfrm rot="16200000">
          <a:off x="3283424" y="1506540"/>
          <a:ext cx="214950" cy="34707"/>
        </a:xfrm>
        <a:custGeom>
          <a:avLst/>
          <a:gdLst/>
          <a:ahLst/>
          <a:cxnLst/>
          <a:rect l="0" t="0" r="0" b="0"/>
          <a:pathLst>
            <a:path>
              <a:moveTo>
                <a:pt x="0" y="17353"/>
              </a:moveTo>
              <a:lnTo>
                <a:pt x="214950" y="1735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solidFill>
              <a:schemeClr val="tx1"/>
            </a:solidFill>
          </a:endParaRPr>
        </a:p>
      </dsp:txBody>
      <dsp:txXfrm>
        <a:off x="3385526" y="1518520"/>
        <a:ext cx="10747" cy="10747"/>
      </dsp:txXfrm>
    </dsp:sp>
    <dsp:sp modelId="{036AB00A-CE2D-49C5-A030-8902BE60CBBD}">
      <dsp:nvSpPr>
        <dsp:cNvPr id="0" name=""/>
        <dsp:cNvSpPr/>
      </dsp:nvSpPr>
      <dsp:spPr>
        <a:xfrm>
          <a:off x="2475975" y="-70641"/>
          <a:ext cx="1829848" cy="1487060"/>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Leadership</a:t>
          </a:r>
          <a:endParaRPr lang="en-US" sz="1600" b="1" kern="1200" dirty="0">
            <a:solidFill>
              <a:schemeClr val="tx1"/>
            </a:solidFill>
          </a:endParaRPr>
        </a:p>
      </dsp:txBody>
      <dsp:txXfrm>
        <a:off x="2743950" y="147134"/>
        <a:ext cx="1293898" cy="1051510"/>
      </dsp:txXfrm>
    </dsp:sp>
    <dsp:sp modelId="{74B3A985-8A0C-468E-8E5C-A18C072EA842}">
      <dsp:nvSpPr>
        <dsp:cNvPr id="0" name=""/>
        <dsp:cNvSpPr/>
      </dsp:nvSpPr>
      <dsp:spPr>
        <a:xfrm>
          <a:off x="4305824" y="2357546"/>
          <a:ext cx="646127" cy="34707"/>
        </a:xfrm>
        <a:custGeom>
          <a:avLst/>
          <a:gdLst/>
          <a:ahLst/>
          <a:cxnLst/>
          <a:rect l="0" t="0" r="0" b="0"/>
          <a:pathLst>
            <a:path>
              <a:moveTo>
                <a:pt x="0" y="17353"/>
              </a:moveTo>
              <a:lnTo>
                <a:pt x="646127" y="1735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solidFill>
              <a:schemeClr val="tx1"/>
            </a:solidFill>
          </a:endParaRPr>
        </a:p>
      </dsp:txBody>
      <dsp:txXfrm>
        <a:off x="4612734" y="2358746"/>
        <a:ext cx="32306" cy="32306"/>
      </dsp:txXfrm>
    </dsp:sp>
    <dsp:sp modelId="{D552C920-F78A-451A-998D-49FE399F02F9}">
      <dsp:nvSpPr>
        <dsp:cNvPr id="0" name=""/>
        <dsp:cNvSpPr/>
      </dsp:nvSpPr>
      <dsp:spPr>
        <a:xfrm>
          <a:off x="4951951" y="1631369"/>
          <a:ext cx="1829848" cy="1487060"/>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Learning &amp; Coaching Ability</a:t>
          </a:r>
          <a:endParaRPr lang="en-US" sz="1600" b="1" kern="1200" dirty="0">
            <a:solidFill>
              <a:schemeClr val="tx1"/>
            </a:solidFill>
          </a:endParaRPr>
        </a:p>
      </dsp:txBody>
      <dsp:txXfrm>
        <a:off x="5219926" y="1849144"/>
        <a:ext cx="1293898" cy="1051510"/>
      </dsp:txXfrm>
    </dsp:sp>
    <dsp:sp modelId="{8B2DC54F-04C0-45B1-B0E8-E025F94874AE}">
      <dsp:nvSpPr>
        <dsp:cNvPr id="0" name=""/>
        <dsp:cNvSpPr/>
      </dsp:nvSpPr>
      <dsp:spPr>
        <a:xfrm rot="5400000">
          <a:off x="3283424" y="3208552"/>
          <a:ext cx="214950" cy="34707"/>
        </a:xfrm>
        <a:custGeom>
          <a:avLst/>
          <a:gdLst/>
          <a:ahLst/>
          <a:cxnLst/>
          <a:rect l="0" t="0" r="0" b="0"/>
          <a:pathLst>
            <a:path>
              <a:moveTo>
                <a:pt x="0" y="17353"/>
              </a:moveTo>
              <a:lnTo>
                <a:pt x="214950" y="1735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solidFill>
              <a:schemeClr val="tx1"/>
            </a:solidFill>
          </a:endParaRPr>
        </a:p>
      </dsp:txBody>
      <dsp:txXfrm>
        <a:off x="3385526" y="3220532"/>
        <a:ext cx="10747" cy="10747"/>
      </dsp:txXfrm>
    </dsp:sp>
    <dsp:sp modelId="{99481032-4126-4CCB-8804-5E114E0E3655}">
      <dsp:nvSpPr>
        <dsp:cNvPr id="0" name=""/>
        <dsp:cNvSpPr/>
      </dsp:nvSpPr>
      <dsp:spPr>
        <a:xfrm>
          <a:off x="2475975" y="3333381"/>
          <a:ext cx="1829848" cy="1487060"/>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Knowledge</a:t>
          </a:r>
        </a:p>
        <a:p>
          <a:pPr lvl="0" algn="ctr" defTabSz="711200">
            <a:lnSpc>
              <a:spcPct val="90000"/>
            </a:lnSpc>
            <a:spcBef>
              <a:spcPct val="0"/>
            </a:spcBef>
            <a:spcAft>
              <a:spcPct val="35000"/>
            </a:spcAft>
          </a:pPr>
          <a:r>
            <a:rPr lang="en-US" sz="1600" b="1" kern="1200" dirty="0" smtClean="0">
              <a:solidFill>
                <a:schemeClr val="tx1"/>
              </a:solidFill>
            </a:rPr>
            <a:t>Capacity</a:t>
          </a:r>
          <a:endParaRPr lang="en-US" sz="1600" b="1" kern="1200" dirty="0">
            <a:solidFill>
              <a:schemeClr val="tx1"/>
            </a:solidFill>
          </a:endParaRPr>
        </a:p>
      </dsp:txBody>
      <dsp:txXfrm>
        <a:off x="2743950" y="3551156"/>
        <a:ext cx="1293898" cy="1051510"/>
      </dsp:txXfrm>
    </dsp:sp>
    <dsp:sp modelId="{02104ECA-1E2A-4958-92F8-78C26695E2AB}">
      <dsp:nvSpPr>
        <dsp:cNvPr id="0" name=""/>
        <dsp:cNvSpPr/>
      </dsp:nvSpPr>
      <dsp:spPr>
        <a:xfrm rot="10800000">
          <a:off x="1831558" y="2357546"/>
          <a:ext cx="644416" cy="34707"/>
        </a:xfrm>
        <a:custGeom>
          <a:avLst/>
          <a:gdLst/>
          <a:ahLst/>
          <a:cxnLst/>
          <a:rect l="0" t="0" r="0" b="0"/>
          <a:pathLst>
            <a:path>
              <a:moveTo>
                <a:pt x="0" y="17353"/>
              </a:moveTo>
              <a:lnTo>
                <a:pt x="644416" y="1735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solidFill>
              <a:schemeClr val="tx1"/>
            </a:solidFill>
          </a:endParaRPr>
        </a:p>
      </dsp:txBody>
      <dsp:txXfrm rot="10800000">
        <a:off x="2137656" y="2358789"/>
        <a:ext cx="32220" cy="32220"/>
      </dsp:txXfrm>
    </dsp:sp>
    <dsp:sp modelId="{33A92117-BBA0-4601-8BF0-74D2B743DCEB}">
      <dsp:nvSpPr>
        <dsp:cNvPr id="0" name=""/>
        <dsp:cNvSpPr/>
      </dsp:nvSpPr>
      <dsp:spPr>
        <a:xfrm>
          <a:off x="1710" y="1631369"/>
          <a:ext cx="1829848" cy="1487060"/>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Personality</a:t>
          </a:r>
          <a:endParaRPr lang="en-US" sz="1600" b="1" kern="1200" dirty="0">
            <a:solidFill>
              <a:schemeClr val="tx1"/>
            </a:solidFill>
          </a:endParaRPr>
        </a:p>
      </dsp:txBody>
      <dsp:txXfrm>
        <a:off x="269685" y="1849144"/>
        <a:ext cx="1293898" cy="1051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1CDC4-4A48-4244-A767-4755A1517B81}">
      <dsp:nvSpPr>
        <dsp:cNvPr id="0" name=""/>
        <dsp:cNvSpPr/>
      </dsp:nvSpPr>
      <dsp:spPr>
        <a:xfrm>
          <a:off x="0" y="367199"/>
          <a:ext cx="7696200"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35D9FC2-06F6-4B9A-90FC-A16C2AC611FD}">
      <dsp:nvSpPr>
        <dsp:cNvPr id="0" name=""/>
        <dsp:cNvSpPr/>
      </dsp:nvSpPr>
      <dsp:spPr>
        <a:xfrm>
          <a:off x="152400" y="71999"/>
          <a:ext cx="5387340" cy="590400"/>
        </a:xfrm>
        <a:prstGeom prst="round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Evolution and History</a:t>
          </a:r>
          <a:endParaRPr lang="en-US" sz="2000" b="1" kern="1200" dirty="0">
            <a:solidFill>
              <a:schemeClr val="tx1"/>
            </a:solidFill>
          </a:endParaRPr>
        </a:p>
      </dsp:txBody>
      <dsp:txXfrm>
        <a:off x="181221" y="100820"/>
        <a:ext cx="5329698" cy="532758"/>
      </dsp:txXfrm>
    </dsp:sp>
    <dsp:sp modelId="{79CA3E53-A842-41B4-8EBE-A7CB7CBD1261}">
      <dsp:nvSpPr>
        <dsp:cNvPr id="0" name=""/>
        <dsp:cNvSpPr/>
      </dsp:nvSpPr>
      <dsp:spPr>
        <a:xfrm>
          <a:off x="0" y="1274400"/>
          <a:ext cx="7696200" cy="504000"/>
        </a:xfrm>
        <a:prstGeom prst="rect">
          <a:avLst/>
        </a:prstGeom>
        <a:solidFill>
          <a:schemeClr val="lt1">
            <a:alpha val="90000"/>
            <a:hueOff val="0"/>
            <a:satOff val="0"/>
            <a:lumOff val="0"/>
            <a:alphaOff val="0"/>
          </a:schemeClr>
        </a:solidFill>
        <a:ln w="12700" cap="flat" cmpd="sng" algn="ctr">
          <a:solidFill>
            <a:schemeClr val="accent4">
              <a:hueOff val="2603087"/>
              <a:satOff val="-14800"/>
              <a:lumOff val="4755"/>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7FAB8CB-FAB2-46B2-9ACE-EC75AD3DA455}">
      <dsp:nvSpPr>
        <dsp:cNvPr id="0" name=""/>
        <dsp:cNvSpPr/>
      </dsp:nvSpPr>
      <dsp:spPr>
        <a:xfrm>
          <a:off x="556258" y="979199"/>
          <a:ext cx="5387340" cy="590400"/>
        </a:xfrm>
        <a:prstGeom prst="roundRect">
          <a:avLst/>
        </a:prstGeom>
        <a:gradFill rotWithShape="0">
          <a:gsLst>
            <a:gs pos="0">
              <a:schemeClr val="accent4">
                <a:hueOff val="2603087"/>
                <a:satOff val="-14800"/>
                <a:lumOff val="4755"/>
                <a:alphaOff val="0"/>
                <a:shade val="63000"/>
                <a:satMod val="165000"/>
              </a:schemeClr>
            </a:gs>
            <a:gs pos="30000">
              <a:schemeClr val="accent4">
                <a:hueOff val="2603087"/>
                <a:satOff val="-14800"/>
                <a:lumOff val="4755"/>
                <a:alphaOff val="0"/>
                <a:shade val="58000"/>
                <a:satMod val="165000"/>
              </a:schemeClr>
            </a:gs>
            <a:gs pos="75000">
              <a:schemeClr val="accent4">
                <a:hueOff val="2603087"/>
                <a:satOff val="-14800"/>
                <a:lumOff val="4755"/>
                <a:alphaOff val="0"/>
                <a:shade val="30000"/>
                <a:satMod val="175000"/>
              </a:schemeClr>
            </a:gs>
            <a:gs pos="100000">
              <a:schemeClr val="accent4">
                <a:hueOff val="2603087"/>
                <a:satOff val="-14800"/>
                <a:lumOff val="475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Continuous Improvement</a:t>
          </a:r>
          <a:endParaRPr lang="en-US" sz="2000" b="1" kern="1200" dirty="0">
            <a:solidFill>
              <a:schemeClr val="tx1"/>
            </a:solidFill>
          </a:endParaRPr>
        </a:p>
      </dsp:txBody>
      <dsp:txXfrm>
        <a:off x="585079" y="1008020"/>
        <a:ext cx="5329698" cy="532758"/>
      </dsp:txXfrm>
    </dsp:sp>
    <dsp:sp modelId="{F41E00AE-6346-4B79-949D-A65B339E9543}">
      <dsp:nvSpPr>
        <dsp:cNvPr id="0" name=""/>
        <dsp:cNvSpPr/>
      </dsp:nvSpPr>
      <dsp:spPr>
        <a:xfrm>
          <a:off x="0" y="2181600"/>
          <a:ext cx="7696200" cy="504000"/>
        </a:xfrm>
        <a:prstGeom prst="rect">
          <a:avLst/>
        </a:prstGeom>
        <a:solidFill>
          <a:schemeClr val="lt1">
            <a:alpha val="90000"/>
            <a:hueOff val="0"/>
            <a:satOff val="0"/>
            <a:lumOff val="0"/>
            <a:alphaOff val="0"/>
          </a:schemeClr>
        </a:solidFill>
        <a:ln w="12700" cap="flat" cmpd="sng" algn="ctr">
          <a:solidFill>
            <a:schemeClr val="accent4">
              <a:hueOff val="5206174"/>
              <a:satOff val="-29601"/>
              <a:lumOff val="951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347F9E-62CD-4945-A9A2-0F705E2402A4}">
      <dsp:nvSpPr>
        <dsp:cNvPr id="0" name=""/>
        <dsp:cNvSpPr/>
      </dsp:nvSpPr>
      <dsp:spPr>
        <a:xfrm>
          <a:off x="914377" y="1886400"/>
          <a:ext cx="5387340" cy="590400"/>
        </a:xfrm>
        <a:prstGeom prst="roundRect">
          <a:avLst/>
        </a:prstGeom>
        <a:gradFill rotWithShape="0">
          <a:gsLst>
            <a:gs pos="0">
              <a:schemeClr val="accent4">
                <a:hueOff val="5206174"/>
                <a:satOff val="-29601"/>
                <a:lumOff val="9510"/>
                <a:alphaOff val="0"/>
                <a:shade val="63000"/>
                <a:satMod val="165000"/>
              </a:schemeClr>
            </a:gs>
            <a:gs pos="30000">
              <a:schemeClr val="accent4">
                <a:hueOff val="5206174"/>
                <a:satOff val="-29601"/>
                <a:lumOff val="9510"/>
                <a:alphaOff val="0"/>
                <a:shade val="58000"/>
                <a:satMod val="165000"/>
              </a:schemeClr>
            </a:gs>
            <a:gs pos="75000">
              <a:schemeClr val="accent4">
                <a:hueOff val="5206174"/>
                <a:satOff val="-29601"/>
                <a:lumOff val="9510"/>
                <a:alphaOff val="0"/>
                <a:shade val="30000"/>
                <a:satMod val="175000"/>
              </a:schemeClr>
            </a:gs>
            <a:gs pos="100000">
              <a:schemeClr val="accent4">
                <a:hueOff val="5206174"/>
                <a:satOff val="-29601"/>
                <a:lumOff val="951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Six Sigma</a:t>
          </a:r>
          <a:endParaRPr lang="en-US" sz="2000" b="1" kern="1200" dirty="0">
            <a:solidFill>
              <a:schemeClr val="tx1"/>
            </a:solidFill>
          </a:endParaRPr>
        </a:p>
      </dsp:txBody>
      <dsp:txXfrm>
        <a:off x="943198" y="1915221"/>
        <a:ext cx="5329698" cy="532758"/>
      </dsp:txXfrm>
    </dsp:sp>
    <dsp:sp modelId="{F94926F1-6EFE-4BC2-AE13-255401E9BC7B}">
      <dsp:nvSpPr>
        <dsp:cNvPr id="0" name=""/>
        <dsp:cNvSpPr/>
      </dsp:nvSpPr>
      <dsp:spPr>
        <a:xfrm>
          <a:off x="0" y="3088800"/>
          <a:ext cx="7696200" cy="504000"/>
        </a:xfrm>
        <a:prstGeom prst="rect">
          <a:avLst/>
        </a:prstGeom>
        <a:solidFill>
          <a:schemeClr val="lt1">
            <a:alpha val="90000"/>
            <a:hueOff val="0"/>
            <a:satOff val="0"/>
            <a:lumOff val="0"/>
            <a:alphaOff val="0"/>
          </a:schemeClr>
        </a:solidFill>
        <a:ln w="12700" cap="flat" cmpd="sng" algn="ctr">
          <a:solidFill>
            <a:schemeClr val="accent4">
              <a:hueOff val="7809261"/>
              <a:satOff val="-44401"/>
              <a:lumOff val="14265"/>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56C781B-D1C0-44AB-96A1-F8ADF94AB436}">
      <dsp:nvSpPr>
        <dsp:cNvPr id="0" name=""/>
        <dsp:cNvSpPr/>
      </dsp:nvSpPr>
      <dsp:spPr>
        <a:xfrm>
          <a:off x="1242035" y="2793599"/>
          <a:ext cx="5387340" cy="590400"/>
        </a:xfrm>
        <a:prstGeom prst="roundRect">
          <a:avLst/>
        </a:prstGeom>
        <a:gradFill rotWithShape="0">
          <a:gsLst>
            <a:gs pos="0">
              <a:schemeClr val="accent4">
                <a:hueOff val="7809261"/>
                <a:satOff val="-44401"/>
                <a:lumOff val="14265"/>
                <a:alphaOff val="0"/>
                <a:shade val="63000"/>
                <a:satMod val="165000"/>
              </a:schemeClr>
            </a:gs>
            <a:gs pos="30000">
              <a:schemeClr val="accent4">
                <a:hueOff val="7809261"/>
                <a:satOff val="-44401"/>
                <a:lumOff val="14265"/>
                <a:alphaOff val="0"/>
                <a:shade val="58000"/>
                <a:satMod val="165000"/>
              </a:schemeClr>
            </a:gs>
            <a:gs pos="75000">
              <a:schemeClr val="accent4">
                <a:hueOff val="7809261"/>
                <a:satOff val="-44401"/>
                <a:lumOff val="14265"/>
                <a:alphaOff val="0"/>
                <a:shade val="30000"/>
                <a:satMod val="175000"/>
              </a:schemeClr>
            </a:gs>
            <a:gs pos="100000">
              <a:schemeClr val="accent4">
                <a:hueOff val="7809261"/>
                <a:satOff val="-44401"/>
                <a:lumOff val="1426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Lean Operations</a:t>
          </a:r>
          <a:endParaRPr lang="en-US" sz="2000" b="1" kern="1200" dirty="0">
            <a:solidFill>
              <a:schemeClr val="tx1"/>
            </a:solidFill>
          </a:endParaRPr>
        </a:p>
      </dsp:txBody>
      <dsp:txXfrm>
        <a:off x="1270856" y="2822420"/>
        <a:ext cx="5329698" cy="532758"/>
      </dsp:txXfrm>
    </dsp:sp>
    <dsp:sp modelId="{B3949A11-9549-408E-BCBF-06022AB5432B}">
      <dsp:nvSpPr>
        <dsp:cNvPr id="0" name=""/>
        <dsp:cNvSpPr/>
      </dsp:nvSpPr>
      <dsp:spPr>
        <a:xfrm>
          <a:off x="0" y="3996000"/>
          <a:ext cx="7696200" cy="504000"/>
        </a:xfrm>
        <a:prstGeom prst="rect">
          <a:avLst/>
        </a:prstGeom>
        <a:solidFill>
          <a:schemeClr val="lt1">
            <a:alpha val="90000"/>
            <a:hueOff val="0"/>
            <a:satOff val="0"/>
            <a:lumOff val="0"/>
            <a:alphaOff val="0"/>
          </a:schemeClr>
        </a:solidFill>
        <a:ln w="12700" cap="flat" cmpd="sng" algn="ctr">
          <a:solidFill>
            <a:schemeClr val="accent4">
              <a:hueOff val="10412348"/>
              <a:satOff val="-59202"/>
              <a:lumOff val="1902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E070FEB-1934-4EC2-A0B4-A6900D306F23}">
      <dsp:nvSpPr>
        <dsp:cNvPr id="0" name=""/>
        <dsp:cNvSpPr/>
      </dsp:nvSpPr>
      <dsp:spPr>
        <a:xfrm>
          <a:off x="1600186" y="3700800"/>
          <a:ext cx="5387340" cy="590400"/>
        </a:xfrm>
        <a:prstGeom prst="roundRect">
          <a:avLst/>
        </a:prstGeom>
        <a:gradFill rotWithShape="0">
          <a:gsLst>
            <a:gs pos="0">
              <a:schemeClr val="accent4">
                <a:hueOff val="10412348"/>
                <a:satOff val="-59202"/>
                <a:lumOff val="19020"/>
                <a:alphaOff val="0"/>
                <a:shade val="63000"/>
                <a:satMod val="165000"/>
              </a:schemeClr>
            </a:gs>
            <a:gs pos="30000">
              <a:schemeClr val="accent4">
                <a:hueOff val="10412348"/>
                <a:satOff val="-59202"/>
                <a:lumOff val="19020"/>
                <a:alphaOff val="0"/>
                <a:shade val="58000"/>
                <a:satMod val="165000"/>
              </a:schemeClr>
            </a:gs>
            <a:gs pos="75000">
              <a:schemeClr val="accent4">
                <a:hueOff val="10412348"/>
                <a:satOff val="-59202"/>
                <a:lumOff val="19020"/>
                <a:alphaOff val="0"/>
                <a:shade val="30000"/>
                <a:satMod val="175000"/>
              </a:schemeClr>
            </a:gs>
            <a:gs pos="100000">
              <a:schemeClr val="accent4">
                <a:hueOff val="10412348"/>
                <a:satOff val="-59202"/>
                <a:lumOff val="1902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Lean Six Sigma</a:t>
          </a:r>
          <a:endParaRPr lang="en-US" sz="2000" b="1" kern="1200" dirty="0">
            <a:solidFill>
              <a:schemeClr val="tx1"/>
            </a:solidFill>
          </a:endParaRPr>
        </a:p>
      </dsp:txBody>
      <dsp:txXfrm>
        <a:off x="1629007" y="3729621"/>
        <a:ext cx="532969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DCD29ED6-554C-435B-83B9-621D0FA62430}" type="datetimeFigureOut">
              <a:rPr lang="en-US" smtClean="0"/>
              <a:pPr/>
              <a:t>12/2/2010</a:t>
            </a:fld>
            <a:endParaRPr lang="en-US" dirty="0"/>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781DE4C7-0B38-41EB-9E9E-3D798C7AC904}" type="slidenum">
              <a:rPr lang="en-US" smtClean="0"/>
              <a:pPr/>
              <a:t>‹#›</a:t>
            </a:fld>
            <a:endParaRPr lang="en-US" dirty="0"/>
          </a:p>
        </p:txBody>
      </p:sp>
    </p:spTree>
    <p:extLst>
      <p:ext uri="{BB962C8B-B14F-4D97-AF65-F5344CB8AC3E}">
        <p14:creationId xmlns:p14="http://schemas.microsoft.com/office/powerpoint/2010/main" val="331721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baseline="0" dirty="0" smtClean="0"/>
          </a:p>
          <a:p>
            <a:pPr>
              <a:buFont typeface="Arial" charset="0"/>
              <a:buNone/>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b="0" u="none"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b="0" u="none"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0" u="none" dirty="0" smtClean="0"/>
          </a:p>
          <a:p>
            <a:pPr>
              <a:buFont typeface="Arial" charset="0"/>
              <a:buNone/>
            </a:pPr>
            <a:endParaRPr lang="en-US" b="0" u="none" dirty="0" smtClean="0"/>
          </a:p>
          <a:p>
            <a:pPr>
              <a:buFont typeface="Arial" charset="0"/>
              <a:buNone/>
            </a:pPr>
            <a:endParaRPr lang="en-US" b="1" u="sng" dirty="0" smtClean="0"/>
          </a:p>
          <a:p>
            <a:pPr>
              <a:buFont typeface="Arial" charset="0"/>
              <a:buNone/>
            </a:pPr>
            <a:endParaRPr lang="en-US" b="1" u="sng"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b="0" u="none"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1DE4C7-0B38-41EB-9E9E-3D798C7AC90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1DE4C7-0B38-41EB-9E9E-3D798C7AC90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b="0" u="none" baseline="0"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b="0" u="none" dirty="0" smtClean="0"/>
          </a:p>
        </p:txBody>
      </p:sp>
      <p:sp>
        <p:nvSpPr>
          <p:cNvPr id="4" name="Slide Number Placeholder 3"/>
          <p:cNvSpPr>
            <a:spLocks noGrp="1"/>
          </p:cNvSpPr>
          <p:nvPr>
            <p:ph type="sldNum" sz="quarter" idx="10"/>
          </p:nvPr>
        </p:nvSpPr>
        <p:spPr/>
        <p:txBody>
          <a:bodyPr/>
          <a:lstStyle/>
          <a:p>
            <a:fld id="{781DE4C7-0B38-41EB-9E9E-3D798C7AC90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781DE4C7-0B38-41EB-9E9E-3D798C7AC90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1AAE959-C502-40D8-96DB-0E722EB065A5}" type="datetimeFigureOut">
              <a:rPr lang="en-US" smtClean="0"/>
              <a:pPr/>
              <a:t>12/2/2010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CCD9C31-1859-4717-95B2-3D612AFF4F9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AAE959-C502-40D8-96DB-0E722EB065A5}" type="datetimeFigureOut">
              <a:rPr lang="en-US" smtClean="0"/>
              <a:pPr/>
              <a:t>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D9C31-1859-4717-95B2-3D612AFF4F9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AAE959-C502-40D8-96DB-0E722EB065A5}" type="datetimeFigureOut">
              <a:rPr lang="en-US" smtClean="0"/>
              <a:pPr/>
              <a:t>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D9C31-1859-4717-95B2-3D612AFF4F9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1AAE959-C502-40D8-96DB-0E722EB065A5}" type="datetimeFigureOut">
              <a:rPr lang="en-US" smtClean="0"/>
              <a:pPr/>
              <a:t>12/2/2010</a:t>
            </a:fld>
            <a:endParaRPr lang="en-US" dirty="0"/>
          </a:p>
        </p:txBody>
      </p:sp>
      <p:sp>
        <p:nvSpPr>
          <p:cNvPr id="9" name="Slide Number Placeholder 8"/>
          <p:cNvSpPr>
            <a:spLocks noGrp="1"/>
          </p:cNvSpPr>
          <p:nvPr>
            <p:ph type="sldNum" sz="quarter" idx="15"/>
          </p:nvPr>
        </p:nvSpPr>
        <p:spPr/>
        <p:txBody>
          <a:bodyPr rtlCol="0"/>
          <a:lstStyle/>
          <a:p>
            <a:fld id="{0CCD9C31-1859-4717-95B2-3D612AFF4F98}"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1AAE959-C502-40D8-96DB-0E722EB065A5}" type="datetimeFigureOut">
              <a:rPr lang="en-US" smtClean="0"/>
              <a:pPr/>
              <a:t>12/2/2010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0CCD9C31-1859-4717-95B2-3D612AFF4F9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1AAE959-C502-40D8-96DB-0E722EB065A5}" type="datetimeFigureOut">
              <a:rPr lang="en-US" smtClean="0"/>
              <a:pPr/>
              <a:t>12/2/2010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D9C31-1859-4717-95B2-3D612AFF4F98}"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1AAE959-C502-40D8-96DB-0E722EB065A5}" type="datetimeFigureOut">
              <a:rPr lang="en-US" smtClean="0"/>
              <a:pPr/>
              <a:t>12/2/2010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CD9C31-1859-4717-95B2-3D612AFF4F98}"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1AAE959-C502-40D8-96DB-0E722EB065A5}" type="datetimeFigureOut">
              <a:rPr lang="en-US" smtClean="0"/>
              <a:pPr/>
              <a:t>12/2/2010</a:t>
            </a:fld>
            <a:endParaRPr lang="en-US" dirty="0"/>
          </a:p>
        </p:txBody>
      </p:sp>
      <p:sp>
        <p:nvSpPr>
          <p:cNvPr id="7" name="Slide Number Placeholder 6"/>
          <p:cNvSpPr>
            <a:spLocks noGrp="1"/>
          </p:cNvSpPr>
          <p:nvPr>
            <p:ph type="sldNum" sz="quarter" idx="11"/>
          </p:nvPr>
        </p:nvSpPr>
        <p:spPr/>
        <p:txBody>
          <a:bodyPr rtlCol="0"/>
          <a:lstStyle/>
          <a:p>
            <a:fld id="{0CCD9C31-1859-4717-95B2-3D612AFF4F98}"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AE959-C502-40D8-96DB-0E722EB065A5}" type="datetimeFigureOut">
              <a:rPr lang="en-US" smtClean="0"/>
              <a:pPr/>
              <a:t>12/2/2010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1AAE959-C502-40D8-96DB-0E722EB065A5}" type="datetimeFigureOut">
              <a:rPr lang="en-US" smtClean="0"/>
              <a:pPr/>
              <a:t>12/2/2010</a:t>
            </a:fld>
            <a:endParaRPr lang="en-US" dirty="0"/>
          </a:p>
        </p:txBody>
      </p:sp>
      <p:sp>
        <p:nvSpPr>
          <p:cNvPr id="22" name="Slide Number Placeholder 21"/>
          <p:cNvSpPr>
            <a:spLocks noGrp="1"/>
          </p:cNvSpPr>
          <p:nvPr>
            <p:ph type="sldNum" sz="quarter" idx="15"/>
          </p:nvPr>
        </p:nvSpPr>
        <p:spPr/>
        <p:txBody>
          <a:bodyPr rtlCol="0"/>
          <a:lstStyle/>
          <a:p>
            <a:fld id="{0CCD9C31-1859-4717-95B2-3D612AFF4F98}"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1AAE959-C502-40D8-96DB-0E722EB065A5}" type="datetimeFigureOut">
              <a:rPr lang="en-US" smtClean="0"/>
              <a:pPr/>
              <a:t>12/2/2010</a:t>
            </a:fld>
            <a:endParaRPr lang="en-US" dirty="0"/>
          </a:p>
        </p:txBody>
      </p:sp>
      <p:sp>
        <p:nvSpPr>
          <p:cNvPr id="18" name="Slide Number Placeholder 17"/>
          <p:cNvSpPr>
            <a:spLocks noGrp="1"/>
          </p:cNvSpPr>
          <p:nvPr>
            <p:ph type="sldNum" sz="quarter" idx="11"/>
          </p:nvPr>
        </p:nvSpPr>
        <p:spPr/>
        <p:txBody>
          <a:bodyPr rtlCol="0"/>
          <a:lstStyle/>
          <a:p>
            <a:fld id="{0CCD9C31-1859-4717-95B2-3D612AFF4F98}"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1AAE959-C502-40D8-96DB-0E722EB065A5}" type="datetimeFigureOut">
              <a:rPr lang="en-US" smtClean="0"/>
              <a:pPr/>
              <a:t>12/2/2010</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CD9C31-1859-4717-95B2-3D612AFF4F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auerlaw.com/wp-content/uploads/2009/06/Connec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1752600"/>
            <a:ext cx="6907306"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81593" y="156880"/>
            <a:ext cx="736240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38100" dist="38100" dir="2700000" algn="tl">
                    <a:srgbClr val="000000">
                      <a:alpha val="43137"/>
                    </a:srgbClr>
                  </a:outerShdw>
                </a:effectLst>
                <a:latin typeface="Arial Black" pitchFamily="34" charset="0"/>
              </a:rPr>
              <a:t>Lean &amp; Six Sigma</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5937530" y="6311155"/>
            <a:ext cx="2871300"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effectLst>
                  <a:glow rad="228600">
                    <a:schemeClr val="accent6">
                      <a:satMod val="175000"/>
                      <a:alpha val="40000"/>
                    </a:schemeClr>
                  </a:glow>
                  <a:outerShdw blurRad="38100" dist="38100" dir="2700000" algn="tl">
                    <a:srgbClr val="000000">
                      <a:alpha val="43137"/>
                    </a:srgbClr>
                  </a:outerShdw>
                </a:effectLst>
              </a:rPr>
              <a:t>Bret, Cris, &amp; Jeff</a:t>
            </a:r>
            <a:endParaRPr lang="en-US" sz="2400" b="1" dirty="0">
              <a:ln/>
              <a:solidFill>
                <a:schemeClr val="accent3"/>
              </a:solidFill>
              <a:effectLst>
                <a:glow rad="228600">
                  <a:schemeClr val="accent6">
                    <a:satMod val="175000"/>
                    <a:alpha val="40000"/>
                  </a:schemeClr>
                </a:glow>
                <a:outerShdw blurRad="38100" dist="38100" dir="2700000" algn="tl">
                  <a:srgbClr val="000000">
                    <a:alpha val="43137"/>
                  </a:srgbClr>
                </a:outerShdw>
              </a:effectLst>
            </a:endParaRPr>
          </a:p>
        </p:txBody>
      </p:sp>
      <p:pic>
        <p:nvPicPr>
          <p:cNvPr id="15364" name="Picture 4" descr="http://gemsres.com/story/jun06/242163/Story_5_Fig3.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00874" y="1371600"/>
            <a:ext cx="2972530" cy="2819400"/>
          </a:xfrm>
          <a:prstGeom prst="rect">
            <a:avLst/>
          </a:prstGeom>
          <a:noFill/>
        </p:spPr>
      </p:pic>
      <p:pic>
        <p:nvPicPr>
          <p:cNvPr id="15368" name="Picture 8" descr="http://photos.demandstudios.com/46/248/fotolia_2232714_XS.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0"/>
            <a:ext cx="1859835" cy="1676400"/>
          </a:xfrm>
          <a:prstGeom prst="rect">
            <a:avLst/>
          </a:prstGeom>
          <a:noFill/>
        </p:spPr>
      </p:pic>
      <p:pic>
        <p:nvPicPr>
          <p:cNvPr id="15370" name="Picture 10" descr="http://2.bp.blogspot.com/_LU22BYeM_bY/SnTcG9LomoI/AAAAAAAAACA/mKVlZ3wp3t4/S228/Lean-Logo.png"/>
          <p:cNvPicPr>
            <a:picLocks noChangeAspect="1" noChangeArrowheads="1"/>
          </p:cNvPicPr>
          <p:nvPr/>
        </p:nvPicPr>
        <p:blipFill>
          <a:blip r:embed="rId6"/>
          <a:srcRect/>
          <a:stretch>
            <a:fillRect/>
          </a:stretch>
        </p:blipFill>
        <p:spPr bwMode="auto">
          <a:xfrm>
            <a:off x="0" y="6038849"/>
            <a:ext cx="2171700" cy="819151"/>
          </a:xfrm>
          <a:prstGeom prst="rect">
            <a:avLst/>
          </a:prstGeom>
          <a:noFill/>
        </p:spPr>
      </p:pic>
      <p:pic>
        <p:nvPicPr>
          <p:cNvPr id="15372" name="Picture 12" descr="http://www.prehn.com/images/iso_logo.gif"/>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8500" y="3405250"/>
            <a:ext cx="1714499" cy="1371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226154499"/>
              </p:ext>
            </p:extLst>
          </p:nvPr>
        </p:nvGraphicFramePr>
        <p:xfrm>
          <a:off x="990600" y="1600202"/>
          <a:ext cx="6781800" cy="4495797"/>
        </p:xfrm>
        <a:graphic>
          <a:graphicData uri="http://schemas.openxmlformats.org/drawingml/2006/table">
            <a:tbl>
              <a:tblPr>
                <a:tableStyleId>{284E427A-3D55-4303-BF80-6455036E1DE7}</a:tableStyleId>
              </a:tblPr>
              <a:tblGrid>
                <a:gridCol w="3390900"/>
                <a:gridCol w="3390900"/>
              </a:tblGrid>
              <a:tr h="741012">
                <a:tc gridSpan="2">
                  <a:txBody>
                    <a:bodyPr/>
                    <a:lstStyle/>
                    <a:p>
                      <a:pPr algn="ctr"/>
                      <a:r>
                        <a:rPr lang="en-US" b="1" dirty="0"/>
                        <a:t>Sigma Performance Levels - One to Six Sigma</a:t>
                      </a:r>
                    </a:p>
                  </a:txBody>
                  <a:tcPr marL="9525" marR="9525" marT="9525" marB="9525" anchor="ctr"/>
                </a:tc>
                <a:tc hMerge="1">
                  <a:txBody>
                    <a:bodyPr/>
                    <a:lstStyle/>
                    <a:p>
                      <a:endParaRPr lang="en-US"/>
                    </a:p>
                  </a:txBody>
                  <a:tcPr/>
                </a:tc>
              </a:tr>
              <a:tr h="1457157">
                <a:tc>
                  <a:txBody>
                    <a:bodyPr/>
                    <a:lstStyle/>
                    <a:p>
                      <a:pPr algn="ctr"/>
                      <a:r>
                        <a:rPr lang="en-US" b="1" dirty="0"/>
                        <a:t>Sigma Level</a:t>
                      </a:r>
                    </a:p>
                  </a:txBody>
                  <a:tcPr marL="9525" marR="9525" marT="9525" marB="9525" anchor="ctr"/>
                </a:tc>
                <a:tc>
                  <a:txBody>
                    <a:bodyPr/>
                    <a:lstStyle/>
                    <a:p>
                      <a:pPr algn="ctr"/>
                      <a:r>
                        <a:rPr lang="en-US" b="1" dirty="0"/>
                        <a:t>Defects Per Million Opportunities (DPMO)</a:t>
                      </a:r>
                    </a:p>
                  </a:txBody>
                  <a:tcPr marL="9525" marR="9525" marT="9525" marB="9525" anchor="ctr"/>
                </a:tc>
              </a:tr>
              <a:tr h="382938">
                <a:tc>
                  <a:txBody>
                    <a:bodyPr/>
                    <a:lstStyle/>
                    <a:p>
                      <a:pPr algn="ctr"/>
                      <a:r>
                        <a:rPr lang="en-US" b="1" dirty="0"/>
                        <a:t>1</a:t>
                      </a:r>
                    </a:p>
                  </a:txBody>
                  <a:tcPr marL="9525" marR="9525" marT="9525" marB="9525" anchor="ctr"/>
                </a:tc>
                <a:tc>
                  <a:txBody>
                    <a:bodyPr/>
                    <a:lstStyle/>
                    <a:p>
                      <a:pPr algn="ctr"/>
                      <a:r>
                        <a:rPr lang="en-US" b="1" dirty="0"/>
                        <a:t>690,000</a:t>
                      </a:r>
                    </a:p>
                  </a:txBody>
                  <a:tcPr marL="9525" marR="9525" marT="9525" marB="9525" anchor="ctr"/>
                </a:tc>
              </a:tr>
              <a:tr h="382938">
                <a:tc>
                  <a:txBody>
                    <a:bodyPr/>
                    <a:lstStyle/>
                    <a:p>
                      <a:pPr algn="ctr"/>
                      <a:r>
                        <a:rPr lang="en-US" b="1" dirty="0"/>
                        <a:t>2</a:t>
                      </a:r>
                    </a:p>
                  </a:txBody>
                  <a:tcPr marL="9525" marR="9525" marT="9525" marB="9525" anchor="ctr"/>
                </a:tc>
                <a:tc>
                  <a:txBody>
                    <a:bodyPr/>
                    <a:lstStyle/>
                    <a:p>
                      <a:pPr algn="ctr"/>
                      <a:r>
                        <a:rPr lang="en-US" b="1" dirty="0"/>
                        <a:t>308,537</a:t>
                      </a:r>
                    </a:p>
                  </a:txBody>
                  <a:tcPr marL="9525" marR="9525" marT="9525" marB="9525" anchor="ctr"/>
                </a:tc>
              </a:tr>
              <a:tr h="382938">
                <a:tc>
                  <a:txBody>
                    <a:bodyPr/>
                    <a:lstStyle/>
                    <a:p>
                      <a:pPr algn="ctr"/>
                      <a:r>
                        <a:rPr lang="en-US" b="1" dirty="0"/>
                        <a:t>3</a:t>
                      </a:r>
                    </a:p>
                  </a:txBody>
                  <a:tcPr marL="9525" marR="9525" marT="9525" marB="9525" anchor="ctr"/>
                </a:tc>
                <a:tc>
                  <a:txBody>
                    <a:bodyPr/>
                    <a:lstStyle/>
                    <a:p>
                      <a:pPr algn="ctr"/>
                      <a:r>
                        <a:rPr lang="en-US" b="1" dirty="0"/>
                        <a:t>66,807</a:t>
                      </a:r>
                    </a:p>
                  </a:txBody>
                  <a:tcPr marL="9525" marR="9525" marT="9525" marB="9525" anchor="ctr"/>
                </a:tc>
              </a:tr>
              <a:tr h="382938">
                <a:tc>
                  <a:txBody>
                    <a:bodyPr/>
                    <a:lstStyle/>
                    <a:p>
                      <a:pPr algn="ctr"/>
                      <a:r>
                        <a:rPr lang="en-US" b="1" dirty="0"/>
                        <a:t>4</a:t>
                      </a:r>
                    </a:p>
                  </a:txBody>
                  <a:tcPr marL="9525" marR="9525" marT="9525" marB="9525" anchor="ctr"/>
                </a:tc>
                <a:tc>
                  <a:txBody>
                    <a:bodyPr/>
                    <a:lstStyle/>
                    <a:p>
                      <a:pPr algn="ctr"/>
                      <a:r>
                        <a:rPr lang="en-US" b="1" dirty="0"/>
                        <a:t>6,210</a:t>
                      </a:r>
                    </a:p>
                  </a:txBody>
                  <a:tcPr marL="9525" marR="9525" marT="9525" marB="9525" anchor="ctr"/>
                </a:tc>
              </a:tr>
              <a:tr h="382938">
                <a:tc>
                  <a:txBody>
                    <a:bodyPr/>
                    <a:lstStyle/>
                    <a:p>
                      <a:pPr algn="ctr"/>
                      <a:r>
                        <a:rPr lang="en-US" b="1" dirty="0"/>
                        <a:t>5</a:t>
                      </a:r>
                    </a:p>
                  </a:txBody>
                  <a:tcPr marL="9525" marR="9525" marT="9525" marB="9525" anchor="ctr"/>
                </a:tc>
                <a:tc>
                  <a:txBody>
                    <a:bodyPr/>
                    <a:lstStyle/>
                    <a:p>
                      <a:pPr algn="ctr"/>
                      <a:r>
                        <a:rPr lang="en-US" b="1" dirty="0"/>
                        <a:t>233</a:t>
                      </a:r>
                    </a:p>
                  </a:txBody>
                  <a:tcPr marL="9525" marR="9525" marT="9525" marB="9525" anchor="ctr"/>
                </a:tc>
              </a:tr>
              <a:tr h="382938">
                <a:tc>
                  <a:txBody>
                    <a:bodyPr/>
                    <a:lstStyle/>
                    <a:p>
                      <a:pPr algn="ctr"/>
                      <a:r>
                        <a:rPr lang="en-US" b="1" dirty="0"/>
                        <a:t>6</a:t>
                      </a:r>
                    </a:p>
                  </a:txBody>
                  <a:tcPr marL="9525" marR="9525" marT="9525" marB="9525" anchor="ctr"/>
                </a:tc>
                <a:tc>
                  <a:txBody>
                    <a:bodyPr/>
                    <a:lstStyle/>
                    <a:p>
                      <a:pPr algn="ctr"/>
                      <a:r>
                        <a:rPr lang="en-US" b="1" dirty="0"/>
                        <a:t>3.4</a:t>
                      </a: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733275966"/>
              </p:ext>
            </p:extLst>
          </p:nvPr>
        </p:nvGraphicFramePr>
        <p:xfrm>
          <a:off x="685800" y="1447800"/>
          <a:ext cx="7848600" cy="4960300"/>
        </p:xfrm>
        <a:graphic>
          <a:graphicData uri="http://schemas.openxmlformats.org/drawingml/2006/table">
            <a:tbl>
              <a:tblPr>
                <a:tableStyleId>{284E427A-3D55-4303-BF80-6455036E1DE7}</a:tableStyleId>
              </a:tblPr>
              <a:tblGrid>
                <a:gridCol w="1962150"/>
                <a:gridCol w="1962150"/>
                <a:gridCol w="1962150"/>
                <a:gridCol w="1962150"/>
              </a:tblGrid>
              <a:tr h="381000">
                <a:tc gridSpan="4">
                  <a:txBody>
                    <a:bodyPr/>
                    <a:lstStyle/>
                    <a:p>
                      <a:pPr algn="ctr"/>
                      <a:r>
                        <a:rPr lang="en-US" sz="1800" b="1" dirty="0"/>
                        <a:t>Real-world Performance Levels</a:t>
                      </a:r>
                    </a:p>
                  </a:txBody>
                  <a:tcPr marL="3875" marR="3875" marT="3875" marB="3875" anchor="ctr"/>
                </a:tc>
                <a:tc hMerge="1">
                  <a:txBody>
                    <a:bodyPr/>
                    <a:lstStyle/>
                    <a:p>
                      <a:endParaRPr lang="en-US"/>
                    </a:p>
                  </a:txBody>
                  <a:tcPr/>
                </a:tc>
                <a:tc hMerge="1">
                  <a:txBody>
                    <a:bodyPr/>
                    <a:lstStyle/>
                    <a:p>
                      <a:endParaRPr lang="en-US"/>
                    </a:p>
                  </a:txBody>
                  <a:tcPr/>
                </a:tc>
                <a:tc hMerge="1">
                  <a:txBody>
                    <a:bodyPr/>
                    <a:lstStyle/>
                    <a:p>
                      <a:endParaRPr lang="en-US"/>
                    </a:p>
                  </a:txBody>
                  <a:tcPr/>
                </a:tc>
              </a:tr>
              <a:tr h="268100">
                <a:tc>
                  <a:txBody>
                    <a:bodyPr/>
                    <a:lstStyle/>
                    <a:p>
                      <a:r>
                        <a:rPr lang="en-US" sz="1400" b="1" dirty="0"/>
                        <a:t>Situation/Example</a:t>
                      </a:r>
                    </a:p>
                  </a:txBody>
                  <a:tcPr marL="3875" marR="3875" marT="3875" marB="3875" anchor="ctr"/>
                </a:tc>
                <a:tc>
                  <a:txBody>
                    <a:bodyPr/>
                    <a:lstStyle/>
                    <a:p>
                      <a:pPr algn="ctr"/>
                      <a:r>
                        <a:rPr lang="en-US" sz="1400" b="1" dirty="0"/>
                        <a:t>In 1 Sigma World</a:t>
                      </a:r>
                    </a:p>
                  </a:txBody>
                  <a:tcPr marL="3875" marR="3875" marT="3875" marB="3875" anchor="ctr"/>
                </a:tc>
                <a:tc>
                  <a:txBody>
                    <a:bodyPr/>
                    <a:lstStyle/>
                    <a:p>
                      <a:pPr algn="ctr"/>
                      <a:r>
                        <a:rPr lang="en-US" sz="1400" b="1" dirty="0"/>
                        <a:t>In 3 Sigma World</a:t>
                      </a:r>
                    </a:p>
                  </a:txBody>
                  <a:tcPr marL="3875" marR="3875" marT="3875" marB="3875" anchor="ctr"/>
                </a:tc>
                <a:tc>
                  <a:txBody>
                    <a:bodyPr/>
                    <a:lstStyle/>
                    <a:p>
                      <a:pPr algn="ctr"/>
                      <a:r>
                        <a:rPr lang="en-US" sz="1400" b="1" dirty="0"/>
                        <a:t>In 6 Sigma World</a:t>
                      </a:r>
                    </a:p>
                  </a:txBody>
                  <a:tcPr marL="3875" marR="3875" marT="3875" marB="3875" anchor="ctr"/>
                </a:tc>
              </a:tr>
              <a:tr h="1045413">
                <a:tc>
                  <a:txBody>
                    <a:bodyPr/>
                    <a:lstStyle/>
                    <a:p>
                      <a:r>
                        <a:rPr lang="en-US" sz="1400" b="1" dirty="0"/>
                        <a:t>Pieces of your mail lost per year [1,600 opportunities per year]</a:t>
                      </a:r>
                    </a:p>
                  </a:txBody>
                  <a:tcPr marL="3875" marR="3875" marT="3875" marB="3875" anchor="ctr"/>
                </a:tc>
                <a:tc>
                  <a:txBody>
                    <a:bodyPr/>
                    <a:lstStyle/>
                    <a:p>
                      <a:pPr algn="ctr"/>
                      <a:r>
                        <a:rPr lang="en-US" sz="1400" b="1" dirty="0"/>
                        <a:t>1,106</a:t>
                      </a:r>
                    </a:p>
                  </a:txBody>
                  <a:tcPr marL="3875" marR="3875" marT="3875" marB="3875" anchor="ctr"/>
                </a:tc>
                <a:tc>
                  <a:txBody>
                    <a:bodyPr/>
                    <a:lstStyle/>
                    <a:p>
                      <a:pPr algn="ctr"/>
                      <a:r>
                        <a:rPr lang="en-US" sz="1400" b="1" dirty="0"/>
                        <a:t>107</a:t>
                      </a:r>
                    </a:p>
                  </a:txBody>
                  <a:tcPr marL="3875" marR="3875" marT="3875" marB="3875" anchor="ctr"/>
                </a:tc>
                <a:tc>
                  <a:txBody>
                    <a:bodyPr/>
                    <a:lstStyle/>
                    <a:p>
                      <a:pPr algn="ctr"/>
                      <a:r>
                        <a:rPr lang="en-US" sz="1400" b="1" dirty="0"/>
                        <a:t>Less than 1</a:t>
                      </a:r>
                    </a:p>
                  </a:txBody>
                  <a:tcPr marL="3875" marR="3875" marT="3875" marB="3875" anchor="ctr"/>
                </a:tc>
              </a:tr>
              <a:tr h="1563620">
                <a:tc>
                  <a:txBody>
                    <a:bodyPr/>
                    <a:lstStyle/>
                    <a:p>
                      <a:r>
                        <a:rPr lang="en-US" sz="1400" b="1" dirty="0"/>
                        <a:t>Number of empty coffee pots at work (who didn't fill the coffee pot again?) [680 opportunities per year]</a:t>
                      </a:r>
                    </a:p>
                  </a:txBody>
                  <a:tcPr marL="3875" marR="3875" marT="3875" marB="3875" anchor="ctr"/>
                </a:tc>
                <a:tc>
                  <a:txBody>
                    <a:bodyPr/>
                    <a:lstStyle/>
                    <a:p>
                      <a:pPr algn="ctr"/>
                      <a:r>
                        <a:rPr lang="en-US" sz="1400" b="1" dirty="0"/>
                        <a:t>470</a:t>
                      </a:r>
                    </a:p>
                  </a:txBody>
                  <a:tcPr marL="3875" marR="3875" marT="3875" marB="3875" anchor="ctr"/>
                </a:tc>
                <a:tc>
                  <a:txBody>
                    <a:bodyPr/>
                    <a:lstStyle/>
                    <a:p>
                      <a:pPr algn="ctr"/>
                      <a:r>
                        <a:rPr lang="en-US" sz="1400" b="1" dirty="0"/>
                        <a:t>45</a:t>
                      </a:r>
                    </a:p>
                  </a:txBody>
                  <a:tcPr marL="3875" marR="3875" marT="3875" marB="3875" anchor="ctr"/>
                </a:tc>
                <a:tc>
                  <a:txBody>
                    <a:bodyPr/>
                    <a:lstStyle/>
                    <a:p>
                      <a:pPr algn="ctr"/>
                      <a:r>
                        <a:rPr lang="en-US" sz="1400" b="1" dirty="0"/>
                        <a:t>Less than 1</a:t>
                      </a:r>
                    </a:p>
                  </a:txBody>
                  <a:tcPr marL="3875" marR="3875" marT="3875" marB="3875" anchor="ctr"/>
                </a:tc>
              </a:tr>
              <a:tr h="786307">
                <a:tc>
                  <a:txBody>
                    <a:bodyPr/>
                    <a:lstStyle/>
                    <a:p>
                      <a:r>
                        <a:rPr lang="en-US" sz="1400" b="1" dirty="0"/>
                        <a:t>Number of telephone disconnections [7,000 talk minutes]</a:t>
                      </a:r>
                    </a:p>
                  </a:txBody>
                  <a:tcPr marL="3875" marR="3875" marT="3875" marB="3875" anchor="ctr"/>
                </a:tc>
                <a:tc>
                  <a:txBody>
                    <a:bodyPr/>
                    <a:lstStyle/>
                    <a:p>
                      <a:pPr algn="ctr"/>
                      <a:r>
                        <a:rPr lang="en-US" sz="1400" b="1" dirty="0"/>
                        <a:t>4,839</a:t>
                      </a:r>
                    </a:p>
                  </a:txBody>
                  <a:tcPr marL="3875" marR="3875" marT="3875" marB="3875" anchor="ctr"/>
                </a:tc>
                <a:tc>
                  <a:txBody>
                    <a:bodyPr/>
                    <a:lstStyle/>
                    <a:p>
                      <a:pPr algn="ctr"/>
                      <a:r>
                        <a:rPr lang="en-US" sz="1400" b="1" dirty="0"/>
                        <a:t>467</a:t>
                      </a:r>
                    </a:p>
                  </a:txBody>
                  <a:tcPr marL="3875" marR="3875" marT="3875" marB="3875" anchor="ctr"/>
                </a:tc>
                <a:tc>
                  <a:txBody>
                    <a:bodyPr/>
                    <a:lstStyle/>
                    <a:p>
                      <a:pPr algn="ctr"/>
                      <a:r>
                        <a:rPr lang="en-US" sz="1400" b="1" dirty="0"/>
                        <a:t>0.02</a:t>
                      </a:r>
                    </a:p>
                  </a:txBody>
                  <a:tcPr marL="3875" marR="3875" marT="3875" marB="3875" anchor="ctr"/>
                </a:tc>
              </a:tr>
              <a:tr h="915860">
                <a:tc>
                  <a:txBody>
                    <a:bodyPr/>
                    <a:lstStyle/>
                    <a:p>
                      <a:r>
                        <a:rPr lang="en-US" sz="1400" b="1" dirty="0"/>
                        <a:t>Erroneous business orders [250,000 opportunities per year]</a:t>
                      </a:r>
                    </a:p>
                  </a:txBody>
                  <a:tcPr marL="3875" marR="3875" marT="3875" marB="3875" anchor="ctr"/>
                </a:tc>
                <a:tc>
                  <a:txBody>
                    <a:bodyPr/>
                    <a:lstStyle/>
                    <a:p>
                      <a:pPr algn="ctr"/>
                      <a:r>
                        <a:rPr lang="en-US" sz="1400" b="1" dirty="0"/>
                        <a:t>172,924</a:t>
                      </a:r>
                    </a:p>
                  </a:txBody>
                  <a:tcPr marL="3875" marR="3875" marT="3875" marB="3875" anchor="ctr"/>
                </a:tc>
                <a:tc>
                  <a:txBody>
                    <a:bodyPr/>
                    <a:lstStyle/>
                    <a:p>
                      <a:pPr algn="ctr"/>
                      <a:r>
                        <a:rPr lang="en-US" sz="1400" b="1" dirty="0"/>
                        <a:t>16,694</a:t>
                      </a:r>
                    </a:p>
                  </a:txBody>
                  <a:tcPr marL="3875" marR="3875" marT="3875" marB="3875" anchor="ctr"/>
                </a:tc>
                <a:tc>
                  <a:txBody>
                    <a:bodyPr/>
                    <a:lstStyle/>
                    <a:p>
                      <a:pPr algn="ctr"/>
                      <a:r>
                        <a:rPr lang="en-US" sz="1400" b="1" dirty="0"/>
                        <a:t>0.9</a:t>
                      </a:r>
                    </a:p>
                  </a:txBody>
                  <a:tcPr marL="3875" marR="3875" marT="3875" marB="3875"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brentwoodconsult.com/sitebuilder/images/sixsigmafinal-475x36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1744899"/>
            <a:ext cx="2209800" cy="1684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3" name="Diagram 2"/>
          <p:cNvGraphicFramePr/>
          <p:nvPr>
            <p:extLst>
              <p:ext uri="{D42A27DB-BD31-4B8C-83A1-F6EECF244321}">
                <p14:modId xmlns:p14="http://schemas.microsoft.com/office/powerpoint/2010/main" val="1985699535"/>
              </p:ext>
            </p:extLst>
          </p:nvPr>
        </p:nvGraphicFramePr>
        <p:xfrm>
          <a:off x="304800" y="1219200"/>
          <a:ext cx="80010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467474" y="4716407"/>
            <a:ext cx="1332588" cy="1303393"/>
            <a:chOff x="150800" y="2912989"/>
            <a:chExt cx="1332588" cy="846193"/>
          </a:xfrm>
        </p:grpSpPr>
        <p:sp>
          <p:nvSpPr>
            <p:cNvPr id="6" name="Rounded Rectangle 5"/>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200" kern="1200" dirty="0" smtClean="0"/>
                <a:t>Define</a:t>
              </a:r>
            </a:p>
            <a:p>
              <a:pPr lvl="0" algn="ctr" defTabSz="755650">
                <a:lnSpc>
                  <a:spcPct val="90000"/>
                </a:lnSpc>
                <a:spcBef>
                  <a:spcPct val="0"/>
                </a:spcBef>
                <a:spcAft>
                  <a:spcPct val="35000"/>
                </a:spcAft>
              </a:pPr>
              <a:r>
                <a:rPr lang="en-US" sz="1200" dirty="0" smtClean="0"/>
                <a:t>Measure</a:t>
              </a:r>
            </a:p>
            <a:p>
              <a:pPr lvl="0" algn="ctr" defTabSz="755650">
                <a:lnSpc>
                  <a:spcPct val="90000"/>
                </a:lnSpc>
                <a:spcBef>
                  <a:spcPct val="0"/>
                </a:spcBef>
                <a:spcAft>
                  <a:spcPct val="35000"/>
                </a:spcAft>
              </a:pPr>
              <a:r>
                <a:rPr lang="en-US" sz="1200" kern="1200" dirty="0" smtClean="0"/>
                <a:t>Analyze</a:t>
              </a:r>
            </a:p>
            <a:p>
              <a:pPr lvl="0" algn="ctr" defTabSz="755650">
                <a:lnSpc>
                  <a:spcPct val="90000"/>
                </a:lnSpc>
                <a:spcBef>
                  <a:spcPct val="0"/>
                </a:spcBef>
                <a:spcAft>
                  <a:spcPct val="35000"/>
                </a:spcAft>
              </a:pPr>
              <a:r>
                <a:rPr lang="en-US" sz="1200" dirty="0" smtClean="0"/>
                <a:t>Optimize</a:t>
              </a:r>
            </a:p>
            <a:p>
              <a:pPr lvl="0" algn="ctr" defTabSz="755650">
                <a:lnSpc>
                  <a:spcPct val="90000"/>
                </a:lnSpc>
                <a:spcBef>
                  <a:spcPct val="0"/>
                </a:spcBef>
                <a:spcAft>
                  <a:spcPct val="35000"/>
                </a:spcAft>
              </a:pPr>
              <a:r>
                <a:rPr lang="en-US" sz="1200" kern="1200" dirty="0" smtClean="0"/>
                <a:t>Verify</a:t>
              </a:r>
              <a:endParaRPr lang="en-US" sz="1200" kern="1200" dirty="0"/>
            </a:p>
          </p:txBody>
        </p:sp>
      </p:grpSp>
      <p:grpSp>
        <p:nvGrpSpPr>
          <p:cNvPr id="8" name="Group 7"/>
          <p:cNvGrpSpPr/>
          <p:nvPr/>
        </p:nvGrpSpPr>
        <p:grpSpPr>
          <a:xfrm>
            <a:off x="481984" y="6085726"/>
            <a:ext cx="1332588" cy="668820"/>
            <a:chOff x="150800" y="2912989"/>
            <a:chExt cx="1332588" cy="846193"/>
          </a:xfrm>
        </p:grpSpPr>
        <p:sp>
          <p:nvSpPr>
            <p:cNvPr id="10" name="Rounded Rectangle 9"/>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100" b="1" dirty="0" smtClean="0"/>
                <a:t>Design &amp; Manufacturing</a:t>
              </a:r>
              <a:endParaRPr lang="en-US" sz="1100" b="1" kern="1200" dirty="0"/>
            </a:p>
          </p:txBody>
        </p:sp>
      </p:grpSp>
      <p:grpSp>
        <p:nvGrpSpPr>
          <p:cNvPr id="12" name="Group 11"/>
          <p:cNvGrpSpPr/>
          <p:nvPr/>
        </p:nvGrpSpPr>
        <p:grpSpPr>
          <a:xfrm>
            <a:off x="2096412" y="4724400"/>
            <a:ext cx="1332588" cy="1303393"/>
            <a:chOff x="150800" y="2912989"/>
            <a:chExt cx="1332588" cy="846193"/>
          </a:xfrm>
        </p:grpSpPr>
        <p:sp>
          <p:nvSpPr>
            <p:cNvPr id="13" name="Rounded Rectangle 12"/>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200" kern="1200" dirty="0" smtClean="0"/>
                <a:t>Define</a:t>
              </a:r>
            </a:p>
            <a:p>
              <a:pPr lvl="0" algn="ctr" defTabSz="755650">
                <a:lnSpc>
                  <a:spcPct val="90000"/>
                </a:lnSpc>
                <a:spcBef>
                  <a:spcPct val="0"/>
                </a:spcBef>
                <a:spcAft>
                  <a:spcPct val="35000"/>
                </a:spcAft>
              </a:pPr>
              <a:r>
                <a:rPr lang="en-US" sz="1200" dirty="0" smtClean="0"/>
                <a:t>Measure</a:t>
              </a:r>
            </a:p>
            <a:p>
              <a:pPr lvl="0" algn="ctr" defTabSz="755650">
                <a:lnSpc>
                  <a:spcPct val="90000"/>
                </a:lnSpc>
                <a:spcBef>
                  <a:spcPct val="0"/>
                </a:spcBef>
                <a:spcAft>
                  <a:spcPct val="35000"/>
                </a:spcAft>
              </a:pPr>
              <a:r>
                <a:rPr lang="en-US" sz="1200" kern="1200" dirty="0" smtClean="0"/>
                <a:t>Analyze</a:t>
              </a:r>
            </a:p>
            <a:p>
              <a:pPr lvl="0" algn="ctr" defTabSz="755650">
                <a:lnSpc>
                  <a:spcPct val="90000"/>
                </a:lnSpc>
                <a:spcBef>
                  <a:spcPct val="0"/>
                </a:spcBef>
                <a:spcAft>
                  <a:spcPct val="35000"/>
                </a:spcAft>
              </a:pPr>
              <a:r>
                <a:rPr lang="en-US" sz="1200" dirty="0" smtClean="0"/>
                <a:t>Design</a:t>
              </a:r>
            </a:p>
            <a:p>
              <a:pPr lvl="0" algn="ctr" defTabSz="755650">
                <a:lnSpc>
                  <a:spcPct val="90000"/>
                </a:lnSpc>
                <a:spcBef>
                  <a:spcPct val="0"/>
                </a:spcBef>
                <a:spcAft>
                  <a:spcPct val="35000"/>
                </a:spcAft>
              </a:pPr>
              <a:r>
                <a:rPr lang="en-US" sz="1200" kern="1200" dirty="0" smtClean="0"/>
                <a:t>Verify</a:t>
              </a:r>
              <a:endParaRPr lang="en-US" sz="1200" kern="1200" dirty="0"/>
            </a:p>
          </p:txBody>
        </p:sp>
      </p:grpSp>
      <p:grpSp>
        <p:nvGrpSpPr>
          <p:cNvPr id="15" name="Group 14"/>
          <p:cNvGrpSpPr/>
          <p:nvPr/>
        </p:nvGrpSpPr>
        <p:grpSpPr>
          <a:xfrm>
            <a:off x="3752264" y="4724400"/>
            <a:ext cx="1332588" cy="1303393"/>
            <a:chOff x="150800" y="2912989"/>
            <a:chExt cx="1332588" cy="846193"/>
          </a:xfrm>
        </p:grpSpPr>
        <p:sp>
          <p:nvSpPr>
            <p:cNvPr id="16" name="Rounded Rectangle 15"/>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200" kern="1200" dirty="0" smtClean="0"/>
                <a:t>Define</a:t>
              </a:r>
            </a:p>
            <a:p>
              <a:pPr lvl="0" algn="ctr" defTabSz="755650">
                <a:lnSpc>
                  <a:spcPct val="90000"/>
                </a:lnSpc>
                <a:spcBef>
                  <a:spcPct val="0"/>
                </a:spcBef>
                <a:spcAft>
                  <a:spcPct val="35000"/>
                </a:spcAft>
              </a:pPr>
              <a:r>
                <a:rPr lang="en-US" sz="1200" dirty="0" smtClean="0"/>
                <a:t>Measure</a:t>
              </a:r>
            </a:p>
            <a:p>
              <a:pPr lvl="0" algn="ctr" defTabSz="755650">
                <a:lnSpc>
                  <a:spcPct val="90000"/>
                </a:lnSpc>
                <a:spcBef>
                  <a:spcPct val="0"/>
                </a:spcBef>
                <a:spcAft>
                  <a:spcPct val="35000"/>
                </a:spcAft>
              </a:pPr>
              <a:r>
                <a:rPr lang="en-US" sz="1200" kern="1200" dirty="0" smtClean="0"/>
                <a:t>Analyze</a:t>
              </a:r>
            </a:p>
            <a:p>
              <a:pPr lvl="0" algn="ctr" defTabSz="755650">
                <a:lnSpc>
                  <a:spcPct val="90000"/>
                </a:lnSpc>
                <a:spcBef>
                  <a:spcPct val="0"/>
                </a:spcBef>
                <a:spcAft>
                  <a:spcPct val="35000"/>
                </a:spcAft>
              </a:pPr>
              <a:r>
                <a:rPr lang="en-US" sz="1200" dirty="0" smtClean="0"/>
                <a:t>Improve</a:t>
              </a:r>
            </a:p>
            <a:p>
              <a:pPr lvl="0" algn="ctr" defTabSz="755650">
                <a:lnSpc>
                  <a:spcPct val="90000"/>
                </a:lnSpc>
                <a:spcBef>
                  <a:spcPct val="0"/>
                </a:spcBef>
                <a:spcAft>
                  <a:spcPct val="35000"/>
                </a:spcAft>
              </a:pPr>
              <a:r>
                <a:rPr lang="en-US" sz="1200" kern="1200" dirty="0" smtClean="0"/>
                <a:t>Control</a:t>
              </a:r>
              <a:endParaRPr lang="en-US" sz="1200" kern="1200" dirty="0"/>
            </a:p>
          </p:txBody>
        </p:sp>
      </p:grpSp>
      <p:grpSp>
        <p:nvGrpSpPr>
          <p:cNvPr id="18" name="Group 17"/>
          <p:cNvGrpSpPr/>
          <p:nvPr/>
        </p:nvGrpSpPr>
        <p:grpSpPr>
          <a:xfrm>
            <a:off x="5373012" y="4724400"/>
            <a:ext cx="1332588" cy="1303393"/>
            <a:chOff x="150800" y="2912989"/>
            <a:chExt cx="1332588" cy="846193"/>
          </a:xfrm>
        </p:grpSpPr>
        <p:sp>
          <p:nvSpPr>
            <p:cNvPr id="19" name="Rounded Rectangle 18"/>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200" kern="1200" dirty="0" smtClean="0"/>
                <a:t>Develop</a:t>
              </a:r>
            </a:p>
            <a:p>
              <a:pPr lvl="0" algn="ctr" defTabSz="755650">
                <a:lnSpc>
                  <a:spcPct val="90000"/>
                </a:lnSpc>
                <a:spcBef>
                  <a:spcPct val="0"/>
                </a:spcBef>
                <a:spcAft>
                  <a:spcPct val="35000"/>
                </a:spcAft>
              </a:pPr>
              <a:r>
                <a:rPr lang="en-US" sz="1200" dirty="0" smtClean="0"/>
                <a:t>Six</a:t>
              </a:r>
              <a:r>
                <a:rPr lang="en-US" sz="1200" dirty="0"/>
                <a:t> </a:t>
              </a:r>
              <a:r>
                <a:rPr lang="en-US" sz="1200" dirty="0" smtClean="0"/>
                <a:t>Sigma</a:t>
              </a:r>
            </a:p>
            <a:p>
              <a:pPr lvl="0" algn="ctr" defTabSz="755650">
                <a:lnSpc>
                  <a:spcPct val="90000"/>
                </a:lnSpc>
                <a:spcBef>
                  <a:spcPct val="0"/>
                </a:spcBef>
                <a:spcAft>
                  <a:spcPct val="35000"/>
                </a:spcAft>
              </a:pPr>
              <a:r>
                <a:rPr lang="en-US" sz="1200" dirty="0" smtClean="0"/>
                <a:t>Software</a:t>
              </a:r>
            </a:p>
          </p:txBody>
        </p:sp>
      </p:grpSp>
      <p:grpSp>
        <p:nvGrpSpPr>
          <p:cNvPr id="21" name="Group 20"/>
          <p:cNvGrpSpPr/>
          <p:nvPr/>
        </p:nvGrpSpPr>
        <p:grpSpPr>
          <a:xfrm>
            <a:off x="6973212" y="4724400"/>
            <a:ext cx="1332588" cy="1303393"/>
            <a:chOff x="150800" y="2912989"/>
            <a:chExt cx="1332588" cy="846193"/>
          </a:xfrm>
        </p:grpSpPr>
        <p:sp>
          <p:nvSpPr>
            <p:cNvPr id="22" name="Rounded Rectangle 21"/>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200" kern="1200" dirty="0" smtClean="0"/>
                <a:t>Cross</a:t>
              </a:r>
            </a:p>
            <a:p>
              <a:pPr lvl="0" algn="ctr" defTabSz="755650">
                <a:lnSpc>
                  <a:spcPct val="90000"/>
                </a:lnSpc>
                <a:spcBef>
                  <a:spcPct val="0"/>
                </a:spcBef>
                <a:spcAft>
                  <a:spcPct val="35000"/>
                </a:spcAft>
              </a:pPr>
              <a:r>
                <a:rPr lang="en-US" sz="1200" dirty="0" smtClean="0"/>
                <a:t>Function</a:t>
              </a:r>
            </a:p>
            <a:p>
              <a:pPr lvl="0" algn="ctr" defTabSz="755650">
                <a:lnSpc>
                  <a:spcPct val="90000"/>
                </a:lnSpc>
                <a:spcBef>
                  <a:spcPct val="0"/>
                </a:spcBef>
                <a:spcAft>
                  <a:spcPct val="35000"/>
                </a:spcAft>
              </a:pPr>
              <a:r>
                <a:rPr lang="en-US" sz="1200" kern="1200" dirty="0" smtClean="0"/>
                <a:t>Process</a:t>
              </a:r>
            </a:p>
            <a:p>
              <a:pPr lvl="0" algn="ctr" defTabSz="755650">
                <a:lnSpc>
                  <a:spcPct val="90000"/>
                </a:lnSpc>
                <a:spcBef>
                  <a:spcPct val="0"/>
                </a:spcBef>
                <a:spcAft>
                  <a:spcPct val="35000"/>
                </a:spcAft>
              </a:pPr>
              <a:r>
                <a:rPr lang="en-US" sz="1200" dirty="0" smtClean="0"/>
                <a:t>Mapping</a:t>
              </a:r>
              <a:endParaRPr lang="en-US" sz="1200" kern="1200" dirty="0"/>
            </a:p>
          </p:txBody>
        </p:sp>
      </p:grpSp>
      <p:grpSp>
        <p:nvGrpSpPr>
          <p:cNvPr id="24" name="Group 23"/>
          <p:cNvGrpSpPr/>
          <p:nvPr/>
        </p:nvGrpSpPr>
        <p:grpSpPr>
          <a:xfrm>
            <a:off x="2106686" y="6096000"/>
            <a:ext cx="1332588" cy="668820"/>
            <a:chOff x="150800" y="2912989"/>
            <a:chExt cx="1332588" cy="846193"/>
          </a:xfrm>
        </p:grpSpPr>
        <p:sp>
          <p:nvSpPr>
            <p:cNvPr id="25" name="Rounded Rectangle 24"/>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100" b="1" dirty="0" smtClean="0"/>
                <a:t>Designing New Processes</a:t>
              </a:r>
              <a:endParaRPr lang="en-US" sz="1100" b="1" kern="1200" dirty="0"/>
            </a:p>
          </p:txBody>
        </p:sp>
      </p:grpSp>
      <p:grpSp>
        <p:nvGrpSpPr>
          <p:cNvPr id="27" name="Group 26"/>
          <p:cNvGrpSpPr/>
          <p:nvPr/>
        </p:nvGrpSpPr>
        <p:grpSpPr>
          <a:xfrm>
            <a:off x="3772812" y="6096000"/>
            <a:ext cx="1332588" cy="668820"/>
            <a:chOff x="150800" y="2912989"/>
            <a:chExt cx="1332588" cy="846193"/>
          </a:xfrm>
        </p:grpSpPr>
        <p:sp>
          <p:nvSpPr>
            <p:cNvPr id="28" name="Rounded Rectangle 27"/>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100" b="1" dirty="0" smtClean="0"/>
                <a:t>Improving</a:t>
              </a:r>
            </a:p>
            <a:p>
              <a:pPr lvl="0" algn="ctr" defTabSz="755650">
                <a:lnSpc>
                  <a:spcPct val="90000"/>
                </a:lnSpc>
                <a:spcBef>
                  <a:spcPct val="0"/>
                </a:spcBef>
                <a:spcAft>
                  <a:spcPct val="35000"/>
                </a:spcAft>
              </a:pPr>
              <a:r>
                <a:rPr lang="en-US" sz="1100" b="1" kern="1200" dirty="0" smtClean="0"/>
                <a:t>Processes</a:t>
              </a:r>
              <a:endParaRPr lang="en-US" sz="1100" b="1" kern="1200" dirty="0"/>
            </a:p>
          </p:txBody>
        </p:sp>
      </p:grpSp>
      <p:grpSp>
        <p:nvGrpSpPr>
          <p:cNvPr id="30" name="Group 29"/>
          <p:cNvGrpSpPr/>
          <p:nvPr/>
        </p:nvGrpSpPr>
        <p:grpSpPr>
          <a:xfrm>
            <a:off x="5410200" y="6096000"/>
            <a:ext cx="1332588" cy="668820"/>
            <a:chOff x="150800" y="2912989"/>
            <a:chExt cx="1332588" cy="846193"/>
          </a:xfrm>
        </p:grpSpPr>
        <p:sp>
          <p:nvSpPr>
            <p:cNvPr id="31" name="Rounded Rectangle 30"/>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100" b="1" dirty="0" smtClean="0"/>
                <a:t>Software</a:t>
              </a:r>
            </a:p>
            <a:p>
              <a:pPr lvl="0" algn="ctr" defTabSz="755650">
                <a:lnSpc>
                  <a:spcPct val="90000"/>
                </a:lnSpc>
                <a:spcBef>
                  <a:spcPct val="0"/>
                </a:spcBef>
                <a:spcAft>
                  <a:spcPct val="35000"/>
                </a:spcAft>
              </a:pPr>
              <a:r>
                <a:rPr lang="en-US" sz="1100" b="1" kern="1200" dirty="0" smtClean="0"/>
                <a:t>Development</a:t>
              </a:r>
              <a:endParaRPr lang="en-US" sz="1100" b="1" kern="1200" dirty="0"/>
            </a:p>
          </p:txBody>
        </p:sp>
      </p:grpSp>
      <p:grpSp>
        <p:nvGrpSpPr>
          <p:cNvPr id="33" name="Group 32"/>
          <p:cNvGrpSpPr/>
          <p:nvPr/>
        </p:nvGrpSpPr>
        <p:grpSpPr>
          <a:xfrm>
            <a:off x="7049412" y="6096000"/>
            <a:ext cx="1332588" cy="668820"/>
            <a:chOff x="150800" y="2912989"/>
            <a:chExt cx="1332588" cy="846193"/>
          </a:xfrm>
        </p:grpSpPr>
        <p:sp>
          <p:nvSpPr>
            <p:cNvPr id="34" name="Rounded Rectangle 33"/>
            <p:cNvSpPr/>
            <p:nvPr/>
          </p:nvSpPr>
          <p:spPr>
            <a:xfrm>
              <a:off x="150800" y="2912989"/>
              <a:ext cx="1332588" cy="84619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4"/>
            <p:cNvSpPr/>
            <p:nvPr/>
          </p:nvSpPr>
          <p:spPr>
            <a:xfrm>
              <a:off x="175584" y="2937773"/>
              <a:ext cx="1283020" cy="7966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100" b="1" dirty="0" smtClean="0"/>
                <a:t>Improving Cross-Functional Processes</a:t>
              </a:r>
            </a:p>
          </p:txBody>
        </p:sp>
      </p:grpSp>
      <p:sp>
        <p:nvSpPr>
          <p:cNvPr id="4" name="TextBox 3"/>
          <p:cNvSpPr txBox="1"/>
          <p:nvPr/>
        </p:nvSpPr>
        <p:spPr>
          <a:xfrm>
            <a:off x="990600" y="1143000"/>
            <a:ext cx="3143706" cy="523220"/>
          </a:xfrm>
          <a:prstGeom prst="rect">
            <a:avLst/>
          </a:prstGeom>
          <a:noFill/>
        </p:spPr>
        <p:txBody>
          <a:bodyPr wrap="square" rtlCol="0">
            <a:spAutoFit/>
          </a:bodyPr>
          <a:lstStyle/>
          <a:p>
            <a:pPr algn="ctr"/>
            <a:r>
              <a:rPr lang="en-US" sz="2800" b="1" i="1" dirty="0" smtClean="0"/>
              <a:t>Methodologies</a:t>
            </a:r>
            <a:endParaRPr lang="en-US" sz="28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SIX SIGMA…WHY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381000" y="1524000"/>
            <a:ext cx="2438400" cy="830997"/>
          </a:xfrm>
          <a:prstGeom prst="rect">
            <a:avLst/>
          </a:prstGeom>
          <a:noFill/>
          <a:scene3d>
            <a:camera prst="orthographicFront">
              <a:rot lat="0" lon="0" rev="0"/>
            </a:camera>
            <a:lightRig rig="balanced" dir="t">
              <a:rot lat="0" lon="0" rev="0"/>
            </a:lightRig>
          </a:scene3d>
          <a:sp3d>
            <a:bevelT w="47625" h="69850" prst="coolSlant"/>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ysClr val="windowText" lastClr="000000"/>
                </a:solidFill>
              </a:rPr>
              <a:t>Practical orientation to the professional environment with the advisory and consulting perspective</a:t>
            </a:r>
            <a:endParaRPr lang="en-US" sz="1200" b="1" dirty="0">
              <a:solidFill>
                <a:sysClr val="windowText" lastClr="000000"/>
              </a:solidFill>
            </a:endParaRPr>
          </a:p>
        </p:txBody>
      </p:sp>
      <p:sp>
        <p:nvSpPr>
          <p:cNvPr id="8" name="TextBox 7"/>
          <p:cNvSpPr txBox="1"/>
          <p:nvPr/>
        </p:nvSpPr>
        <p:spPr>
          <a:xfrm>
            <a:off x="381000" y="3163669"/>
            <a:ext cx="2438400" cy="646331"/>
          </a:xfrm>
          <a:prstGeom prst="rect">
            <a:avLst/>
          </a:prstGeom>
          <a:noFill/>
          <a:scene3d>
            <a:camera prst="orthographicFront">
              <a:rot lat="0" lon="0" rev="0"/>
            </a:camera>
            <a:lightRig rig="balanced" dir="t">
              <a:rot lat="0" lon="0" rev="0"/>
            </a:lightRig>
          </a:scene3d>
          <a:sp3d>
            <a:bevelT w="47625" h="69850" prst="coolSlant"/>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ysClr val="windowText" lastClr="000000"/>
                </a:solidFill>
              </a:rPr>
              <a:t>Usage of project management frame work to effectively execute projects</a:t>
            </a:r>
          </a:p>
        </p:txBody>
      </p:sp>
      <p:sp>
        <p:nvSpPr>
          <p:cNvPr id="9" name="TextBox 8"/>
          <p:cNvSpPr txBox="1"/>
          <p:nvPr/>
        </p:nvSpPr>
        <p:spPr>
          <a:xfrm>
            <a:off x="365589" y="4495800"/>
            <a:ext cx="2438400" cy="646331"/>
          </a:xfrm>
          <a:prstGeom prst="rect">
            <a:avLst/>
          </a:prstGeom>
          <a:noFill/>
          <a:scene3d>
            <a:camera prst="orthographicFront">
              <a:rot lat="0" lon="0" rev="0"/>
            </a:camera>
            <a:lightRig rig="balanced" dir="t">
              <a:rot lat="0" lon="0" rev="0"/>
            </a:lightRig>
          </a:scene3d>
          <a:sp3d>
            <a:bevelT w="47625" h="69850" prst="coolSlant"/>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ysClr val="windowText" lastClr="000000"/>
                </a:solidFill>
              </a:rPr>
              <a:t>Understanding business challenges in terms of Six Sigma</a:t>
            </a:r>
            <a:endParaRPr lang="en-US" sz="1200" b="1" dirty="0">
              <a:solidFill>
                <a:sysClr val="windowText" lastClr="000000"/>
              </a:solidFill>
            </a:endParaRPr>
          </a:p>
        </p:txBody>
      </p:sp>
      <p:sp>
        <p:nvSpPr>
          <p:cNvPr id="10" name="TextBox 9"/>
          <p:cNvSpPr txBox="1"/>
          <p:nvPr/>
        </p:nvSpPr>
        <p:spPr>
          <a:xfrm>
            <a:off x="365589" y="5791200"/>
            <a:ext cx="2438400" cy="461665"/>
          </a:xfrm>
          <a:prstGeom prst="rect">
            <a:avLst/>
          </a:prstGeom>
          <a:noFill/>
          <a:scene3d>
            <a:camera prst="orthographicFront">
              <a:rot lat="0" lon="0" rev="0"/>
            </a:camera>
            <a:lightRig rig="balanced" dir="t">
              <a:rot lat="0" lon="0" rev="0"/>
            </a:lightRig>
          </a:scene3d>
          <a:sp3d>
            <a:bevelT w="47625" h="69850" prst="coolSlant"/>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ysClr val="windowText" lastClr="000000"/>
                </a:solidFill>
              </a:rPr>
              <a:t>Effective usage of tools and interpretations of outcomes</a:t>
            </a:r>
            <a:endParaRPr lang="en-US" sz="1200" b="1" dirty="0">
              <a:solidFill>
                <a:sysClr val="windowText" lastClr="000000"/>
              </a:solidFill>
            </a:endParaRPr>
          </a:p>
        </p:txBody>
      </p:sp>
      <p:sp>
        <p:nvSpPr>
          <p:cNvPr id="11" name="TextBox 10"/>
          <p:cNvSpPr txBox="1"/>
          <p:nvPr/>
        </p:nvSpPr>
        <p:spPr>
          <a:xfrm>
            <a:off x="5943600" y="1563469"/>
            <a:ext cx="2438400" cy="646331"/>
          </a:xfrm>
          <a:prstGeom prst="rect">
            <a:avLst/>
          </a:prstGeom>
          <a:noFill/>
          <a:scene3d>
            <a:camera prst="orthographicFront">
              <a:rot lat="0" lon="0" rev="0"/>
            </a:camera>
            <a:lightRig rig="balanced" dir="t">
              <a:rot lat="0" lon="0" rev="0"/>
            </a:lightRig>
          </a:scene3d>
          <a:sp3d>
            <a:bevelT w="47625" h="69850" prst="coolSlant"/>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ysClr val="windowText" lastClr="000000"/>
                </a:solidFill>
              </a:rPr>
              <a:t>Access to global practices to better understand and deploy methodologies</a:t>
            </a:r>
            <a:endParaRPr lang="en-US" sz="1200" b="1" dirty="0">
              <a:solidFill>
                <a:sysClr val="windowText" lastClr="000000"/>
              </a:solidFill>
            </a:endParaRPr>
          </a:p>
        </p:txBody>
      </p:sp>
      <p:sp>
        <p:nvSpPr>
          <p:cNvPr id="12" name="TextBox 11"/>
          <p:cNvSpPr txBox="1"/>
          <p:nvPr/>
        </p:nvSpPr>
        <p:spPr>
          <a:xfrm>
            <a:off x="5943600" y="3195935"/>
            <a:ext cx="2438400" cy="461665"/>
          </a:xfrm>
          <a:prstGeom prst="rect">
            <a:avLst/>
          </a:prstGeom>
          <a:noFill/>
          <a:scene3d>
            <a:camera prst="orthographicFront">
              <a:rot lat="0" lon="0" rev="0"/>
            </a:camera>
            <a:lightRig rig="balanced" dir="t">
              <a:rot lat="0" lon="0" rev="0"/>
            </a:lightRig>
          </a:scene3d>
          <a:sp3d>
            <a:bevelT w="47625" h="69850" prst="coolSlant"/>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ysClr val="windowText" lastClr="000000"/>
                </a:solidFill>
              </a:rPr>
              <a:t>Eliminate costs in order to sustain effective results</a:t>
            </a:r>
            <a:endParaRPr lang="en-US" sz="1200" b="1" dirty="0">
              <a:solidFill>
                <a:sysClr val="windowText" lastClr="000000"/>
              </a:solidFill>
            </a:endParaRPr>
          </a:p>
        </p:txBody>
      </p:sp>
      <p:sp>
        <p:nvSpPr>
          <p:cNvPr id="13" name="TextBox 12"/>
          <p:cNvSpPr txBox="1"/>
          <p:nvPr/>
        </p:nvSpPr>
        <p:spPr>
          <a:xfrm>
            <a:off x="5943600" y="4343400"/>
            <a:ext cx="2438400" cy="830997"/>
          </a:xfrm>
          <a:prstGeom prst="rect">
            <a:avLst/>
          </a:prstGeom>
          <a:noFill/>
          <a:scene3d>
            <a:camera prst="orthographicFront">
              <a:rot lat="0" lon="0" rev="0"/>
            </a:camera>
            <a:lightRig rig="balanced" dir="t">
              <a:rot lat="0" lon="0" rev="0"/>
            </a:lightRig>
          </a:scene3d>
          <a:sp3d>
            <a:bevelT w="47625" h="69850" prst="coolSlant"/>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ysClr val="windowText" lastClr="000000"/>
                </a:solidFill>
              </a:rPr>
              <a:t>Customization of processes and programs to suit specific organizational needs</a:t>
            </a:r>
            <a:endParaRPr lang="en-US" sz="1200" b="1" dirty="0">
              <a:solidFill>
                <a:sysClr val="windowText" lastClr="000000"/>
              </a:solidFill>
            </a:endParaRPr>
          </a:p>
        </p:txBody>
      </p:sp>
      <p:sp>
        <p:nvSpPr>
          <p:cNvPr id="14" name="TextBox 13"/>
          <p:cNvSpPr txBox="1"/>
          <p:nvPr/>
        </p:nvSpPr>
        <p:spPr>
          <a:xfrm>
            <a:off x="6019800" y="5715000"/>
            <a:ext cx="2438400" cy="646331"/>
          </a:xfrm>
          <a:prstGeom prst="rect">
            <a:avLst/>
          </a:prstGeom>
          <a:noFill/>
          <a:scene3d>
            <a:camera prst="orthographicFront">
              <a:rot lat="0" lon="0" rev="0"/>
            </a:camera>
            <a:lightRig rig="balanced" dir="t">
              <a:rot lat="0" lon="0" rev="0"/>
            </a:lightRig>
          </a:scene3d>
          <a:sp3d>
            <a:bevelT w="47625" h="69850" prst="coolSlant"/>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ysClr val="windowText" lastClr="000000"/>
                </a:solidFill>
              </a:rPr>
              <a:t>Ability to create a low risk engagement model for organizational success</a:t>
            </a:r>
            <a:endParaRPr lang="en-US" sz="1200" b="1" dirty="0">
              <a:solidFill>
                <a:sysClr val="windowText" lastClr="000000"/>
              </a:solidFill>
            </a:endParaRPr>
          </a:p>
        </p:txBody>
      </p:sp>
      <p:pic>
        <p:nvPicPr>
          <p:cNvPr id="72708" name="Picture 4" descr="http://imagebank.ipcmedia.com/imageBank/d/Decanter-Six-Sigm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2184276"/>
            <a:ext cx="2807771" cy="280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72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TRAINING EXERCISE</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5778" name="Picture 2" descr="http://upload.wikimedia.org/wikipedia/commons/thumb/c/c4/Tennis_ball.svg/263px-Tennis_bal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3876675" cy="3876677"/>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descr="http://forum.belmont.edu/eleader/archives/Six_sigm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1694" y="2795468"/>
            <a:ext cx="2455706" cy="164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607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4" name="Picture 12" descr="http://d559810.u42.hosting.digiweb.ie/images/Flow%20Char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1447800"/>
            <a:ext cx="4160556" cy="3124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4758" name="Picture 6" descr="http://www.magmaprojects.com/images/teamwork.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216066"/>
            <a:ext cx="8610599"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chemeClr val="tx1">
                    <a:lumMod val="85000"/>
                    <a:lumOff val="15000"/>
                  </a:schemeClr>
                </a:solidFill>
                <a:effectLst>
                  <a:reflection blurRad="12700" stA="50000" endPos="50000" dist="5000" dir="5400000" sy="-100000" rotWithShape="0"/>
                </a:effectLst>
              </a:rPr>
              <a:t>	</a:t>
            </a:r>
            <a:r>
              <a:rPr lang="en-US" sz="5400" b="1" cap="all" dirty="0" smtClean="0">
                <a:ln w="0"/>
                <a:solidFill>
                  <a:schemeClr val="tx1">
                    <a:lumMod val="85000"/>
                    <a:lumOff val="15000"/>
                  </a:schemeClr>
                </a:solidFill>
                <a:effectLst>
                  <a:reflection blurRad="12700" stA="50000" endPos="50000" dist="5000" dir="5400000" sy="-100000" rotWithShape="0"/>
                </a:effectLst>
              </a:rPr>
              <a:t>Lean Operations </a:t>
            </a:r>
            <a:endParaRPr lang="en-US" sz="5400" b="1" cap="all" dirty="0">
              <a:ln w="0"/>
              <a:solidFill>
                <a:schemeClr val="tx1">
                  <a:lumMod val="85000"/>
                  <a:lumOff val="15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54366" y="1371600"/>
            <a:ext cx="8332434" cy="4585871"/>
          </a:xfrm>
          <a:prstGeom prst="rect">
            <a:avLst/>
          </a:prstGeom>
          <a:noFill/>
        </p:spPr>
        <p:txBody>
          <a:bodyPr wrap="square" rtlCol="0">
            <a:spAutoFit/>
          </a:bodyPr>
          <a:lstStyle/>
          <a:p>
            <a:r>
              <a:rPr lang="en-US" sz="3200" b="1" u="sng" dirty="0" smtClean="0"/>
              <a:t>What is Lean?</a:t>
            </a:r>
          </a:p>
          <a:p>
            <a:endParaRPr lang="en-US" sz="3200" b="1" u="sng" dirty="0" smtClean="0"/>
          </a:p>
          <a:p>
            <a:r>
              <a:rPr lang="en-US" sz="2800" b="1" dirty="0" smtClean="0"/>
              <a:t>(Operations, Manufacturing, or Production)</a:t>
            </a:r>
          </a:p>
          <a:p>
            <a:endParaRPr lang="en-US" sz="2800" b="1" dirty="0" smtClean="0"/>
          </a:p>
          <a:p>
            <a:pPr marL="457200" indent="-457200">
              <a:buFont typeface="Wingdings" pitchFamily="2" charset="2"/>
              <a:buChar char="Ø"/>
            </a:pPr>
            <a:r>
              <a:rPr lang="en-US" sz="2400" dirty="0"/>
              <a:t>Lean is about doing more with less: less time, inventory, space, labor, and money. "Lean manufacturing", a shorthand for a commitment to eliminating waste, simplifying procedures and speeding up production</a:t>
            </a:r>
            <a:r>
              <a:rPr lang="en-US" sz="2400" dirty="0" smtClean="0"/>
              <a:t>.</a:t>
            </a:r>
          </a:p>
          <a:p>
            <a:endParaRPr lang="en-US" sz="2800" b="1" dirty="0" smtClean="0"/>
          </a:p>
          <a:p>
            <a:pPr marL="457200" indent="-457200">
              <a:buFont typeface="Wingdings" pitchFamily="2" charset="2"/>
              <a:buChar char="Ø"/>
            </a:pPr>
            <a:r>
              <a:rPr lang="en-US" sz="2400" dirty="0" smtClean="0"/>
              <a:t>Driven by…cost, quality, delivery, safety, &amp; morale</a:t>
            </a:r>
            <a:endParaRPr lang="en-US" sz="2000" dirty="0"/>
          </a:p>
        </p:txBody>
      </p:sp>
    </p:spTree>
    <p:extLst>
      <p:ext uri="{BB962C8B-B14F-4D97-AF65-F5344CB8AC3E}">
        <p14:creationId xmlns:p14="http://schemas.microsoft.com/office/powerpoint/2010/main" val="389622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392889"/>
            <a:ext cx="8313795" cy="523651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04800" y="1295400"/>
            <a:ext cx="8332434" cy="5324535"/>
          </a:xfrm>
          <a:prstGeom prst="rect">
            <a:avLst/>
          </a:prstGeom>
        </p:spPr>
        <p:txBody>
          <a:bodyPr wrap="square">
            <a:spAutoFit/>
          </a:bodyPr>
          <a:lstStyle/>
          <a:p>
            <a:r>
              <a:rPr lang="en-US" b="1" dirty="0" smtClean="0"/>
              <a:t>Toyota Production System</a:t>
            </a:r>
          </a:p>
          <a:p>
            <a:endParaRPr lang="en-US" sz="1600" dirty="0"/>
          </a:p>
          <a:p>
            <a:r>
              <a:rPr lang="en-US" sz="1600" dirty="0" smtClean="0"/>
              <a:t>Empowers team members to optimize </a:t>
            </a:r>
            <a:r>
              <a:rPr lang="en-US" sz="1600" dirty="0"/>
              <a:t>quality by constantly improving processes and eliminating unnecessary waste in natural, human and corporate resources. </a:t>
            </a:r>
          </a:p>
          <a:p>
            <a:endParaRPr lang="en-US" sz="1600" dirty="0" smtClean="0"/>
          </a:p>
          <a:p>
            <a:r>
              <a:rPr lang="en-US" sz="1600" dirty="0" smtClean="0"/>
              <a:t>Influences </a:t>
            </a:r>
            <a:r>
              <a:rPr lang="en-US" sz="1600" dirty="0"/>
              <a:t>every aspect of Toyota’s </a:t>
            </a:r>
            <a:r>
              <a:rPr lang="en-US" sz="1600" dirty="0" smtClean="0"/>
              <a:t>organization </a:t>
            </a:r>
            <a:r>
              <a:rPr lang="en-US" sz="1600" dirty="0"/>
              <a:t>and includes a common set of values, knowledge and procedures. </a:t>
            </a:r>
            <a:endParaRPr lang="en-US" sz="1600" dirty="0" smtClean="0"/>
          </a:p>
          <a:p>
            <a:endParaRPr lang="en-US" sz="1600" dirty="0"/>
          </a:p>
          <a:p>
            <a:r>
              <a:rPr lang="en-US" sz="1600" dirty="0" smtClean="0"/>
              <a:t>Entrusts </a:t>
            </a:r>
            <a:r>
              <a:rPr lang="en-US" sz="1600" dirty="0"/>
              <a:t>employees with well-defined responsibilities in each production step and encourages every team member to strive for overall improvement.</a:t>
            </a:r>
          </a:p>
          <a:p>
            <a:r>
              <a:rPr lang="en-US" sz="1600" dirty="0"/>
              <a:t> </a:t>
            </a:r>
          </a:p>
          <a:p>
            <a:r>
              <a:rPr lang="en-US" b="1" dirty="0" smtClean="0"/>
              <a:t>Toyota </a:t>
            </a:r>
            <a:r>
              <a:rPr lang="en-US" b="1" dirty="0"/>
              <a:t>Production System delivers the following key benefits:</a:t>
            </a:r>
          </a:p>
          <a:p>
            <a:endParaRPr lang="en-US" sz="1600" dirty="0"/>
          </a:p>
          <a:p>
            <a:pPr marL="285750" indent="-285750">
              <a:buFont typeface="Wingdings" pitchFamily="2" charset="2"/>
              <a:buChar char="Ø"/>
            </a:pPr>
            <a:r>
              <a:rPr lang="en-US" sz="1600" dirty="0" smtClean="0"/>
              <a:t>Quality </a:t>
            </a:r>
            <a:r>
              <a:rPr lang="en-US" sz="1600" dirty="0"/>
              <a:t>inherent in Toyota’s products </a:t>
            </a:r>
          </a:p>
          <a:p>
            <a:pPr marL="285750" indent="-285750">
              <a:buFont typeface="Wingdings" pitchFamily="2" charset="2"/>
              <a:buChar char="Ø"/>
            </a:pPr>
            <a:r>
              <a:rPr lang="en-US" sz="1600" dirty="0" smtClean="0"/>
              <a:t>Costs </a:t>
            </a:r>
            <a:r>
              <a:rPr lang="en-US" sz="1600" dirty="0"/>
              <a:t>are kept to a minimum thanks to a good return on investment </a:t>
            </a:r>
          </a:p>
          <a:p>
            <a:pPr marL="285750" indent="-285750">
              <a:buFont typeface="Wingdings" pitchFamily="2" charset="2"/>
              <a:buChar char="Ø"/>
            </a:pPr>
            <a:r>
              <a:rPr lang="en-US" sz="1600" dirty="0" smtClean="0"/>
              <a:t>Delivery </a:t>
            </a:r>
            <a:r>
              <a:rPr lang="en-US" sz="1600" dirty="0"/>
              <a:t>is on time, and to the expected standard, allowing Toyota’s customers to plan and maintain their operations successfully </a:t>
            </a:r>
          </a:p>
          <a:p>
            <a:pPr marL="285750" indent="-285750">
              <a:buFont typeface="Wingdings" pitchFamily="2" charset="2"/>
              <a:buChar char="Ø"/>
            </a:pPr>
            <a:r>
              <a:rPr lang="en-US" sz="1600" dirty="0" smtClean="0"/>
              <a:t>Environmental </a:t>
            </a:r>
            <a:r>
              <a:rPr lang="en-US" sz="1600" dirty="0"/>
              <a:t>concerns are shared by Toyota and its customers, from manufacturing through to recycling at end-of-life </a:t>
            </a:r>
          </a:p>
          <a:p>
            <a:pPr marL="285750" indent="-285750">
              <a:buFont typeface="Wingdings" pitchFamily="2" charset="2"/>
              <a:buChar char="Ø"/>
            </a:pPr>
            <a:r>
              <a:rPr lang="en-US" sz="1600" dirty="0" smtClean="0"/>
              <a:t>Safety </a:t>
            </a:r>
            <a:r>
              <a:rPr lang="en-US" sz="1600" dirty="0"/>
              <a:t>is Toyota’s constant concern – both for its employees and for those of its customers.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image022.jpg"/>
          <p:cNvPicPr>
            <a:picLocks noChangeAspect="1"/>
          </p:cNvPicPr>
          <p:nvPr/>
        </p:nvPicPr>
        <p:blipFill>
          <a:blip r:embed="rId3"/>
          <a:stretch>
            <a:fillRect/>
          </a:stretch>
        </p:blipFill>
        <p:spPr>
          <a:xfrm>
            <a:off x="685800" y="1289050"/>
            <a:ext cx="7289800" cy="53403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Agenda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0" name="Diagram 9"/>
          <p:cNvGraphicFramePr/>
          <p:nvPr>
            <p:extLst>
              <p:ext uri="{D42A27DB-BD31-4B8C-83A1-F6EECF244321}">
                <p14:modId xmlns:p14="http://schemas.microsoft.com/office/powerpoint/2010/main" val="896203220"/>
              </p:ext>
            </p:extLst>
          </p:nvPr>
        </p:nvGraphicFramePr>
        <p:xfrm>
          <a:off x="685800" y="16002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54366" y="1371600"/>
            <a:ext cx="8332434" cy="4462760"/>
          </a:xfrm>
          <a:prstGeom prst="rect">
            <a:avLst/>
          </a:prstGeom>
          <a:noFill/>
        </p:spPr>
        <p:txBody>
          <a:bodyPr wrap="square" rtlCol="0">
            <a:spAutoFit/>
          </a:bodyPr>
          <a:lstStyle/>
          <a:p>
            <a:r>
              <a:rPr lang="en-US" sz="3200" b="1" u="sng" dirty="0" smtClean="0"/>
              <a:t>Goals:</a:t>
            </a:r>
          </a:p>
          <a:p>
            <a:endParaRPr lang="en-US" sz="2800" b="1" dirty="0" smtClean="0"/>
          </a:p>
          <a:p>
            <a:pPr marL="457200" indent="-457200">
              <a:buFont typeface="Wingdings" pitchFamily="2" charset="2"/>
              <a:buChar char="Ø"/>
            </a:pPr>
            <a:r>
              <a:rPr lang="en-US" sz="2800" b="1" dirty="0" smtClean="0"/>
              <a:t>Eliminate </a:t>
            </a:r>
            <a:r>
              <a:rPr lang="en-US" sz="2800" b="1" dirty="0"/>
              <a:t>waste</a:t>
            </a:r>
          </a:p>
          <a:p>
            <a:pPr marL="457200" indent="-457200">
              <a:buFont typeface="Wingdings" pitchFamily="2" charset="2"/>
              <a:buChar char="Ø"/>
            </a:pPr>
            <a:r>
              <a:rPr lang="en-US" sz="2800" b="1" dirty="0"/>
              <a:t>Smooth </a:t>
            </a:r>
            <a:r>
              <a:rPr lang="en-US" sz="2800" b="1" dirty="0" smtClean="0"/>
              <a:t>flow</a:t>
            </a:r>
            <a:endParaRPr lang="en-US" sz="2800" b="1" dirty="0"/>
          </a:p>
          <a:p>
            <a:pPr marL="457200" indent="-457200">
              <a:buFont typeface="Wingdings" pitchFamily="2" charset="2"/>
              <a:buChar char="Ø"/>
            </a:pPr>
            <a:r>
              <a:rPr lang="en-US" sz="2800" b="1" dirty="0"/>
              <a:t>Minimize disruptions</a:t>
            </a:r>
          </a:p>
          <a:p>
            <a:pPr marL="457200" indent="-457200">
              <a:buFont typeface="Wingdings" pitchFamily="2" charset="2"/>
              <a:buChar char="Ø"/>
            </a:pPr>
            <a:r>
              <a:rPr lang="en-US" sz="2800" b="1" dirty="0"/>
              <a:t>Minimize inventory</a:t>
            </a:r>
          </a:p>
          <a:p>
            <a:pPr marL="457200" indent="-457200">
              <a:buFont typeface="Wingdings" pitchFamily="2" charset="2"/>
              <a:buChar char="Ø"/>
            </a:pPr>
            <a:r>
              <a:rPr lang="en-US" sz="2800" b="1" dirty="0"/>
              <a:t>Reduce queue, setup, wait, transit times</a:t>
            </a:r>
          </a:p>
          <a:p>
            <a:pPr marL="457200" indent="-457200">
              <a:buFont typeface="Wingdings" pitchFamily="2" charset="2"/>
              <a:buChar char="Ø"/>
            </a:pPr>
            <a:r>
              <a:rPr lang="en-US" sz="2800" b="1" dirty="0"/>
              <a:t>Reduce lead time</a:t>
            </a:r>
          </a:p>
          <a:p>
            <a:pPr marL="457200" indent="-457200">
              <a:buFont typeface="Wingdings" pitchFamily="2" charset="2"/>
              <a:buChar char="Ø"/>
            </a:pPr>
            <a:r>
              <a:rPr lang="en-US" sz="2800" b="1" dirty="0"/>
              <a:t>Introduce flexibility</a:t>
            </a:r>
          </a:p>
          <a:p>
            <a:pPr marL="457200" indent="-457200">
              <a:buFont typeface="Wingdings" pitchFamily="2" charset="2"/>
              <a:buChar char="Ø"/>
            </a:pPr>
            <a:r>
              <a:rPr lang="en-US" sz="2800" b="1" dirty="0"/>
              <a:t>Reduce cost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54366" y="1371600"/>
            <a:ext cx="8332434" cy="4093428"/>
          </a:xfrm>
          <a:prstGeom prst="rect">
            <a:avLst/>
          </a:prstGeom>
          <a:noFill/>
        </p:spPr>
        <p:txBody>
          <a:bodyPr wrap="square" rtlCol="0">
            <a:spAutoFit/>
          </a:bodyPr>
          <a:lstStyle/>
          <a:p>
            <a:r>
              <a:rPr lang="en-US" sz="3200" b="1" u="sng" dirty="0" smtClean="0"/>
              <a:t>Requirements:</a:t>
            </a:r>
          </a:p>
          <a:p>
            <a:endParaRPr lang="en-US" sz="2800" b="1" dirty="0" smtClean="0"/>
          </a:p>
          <a:p>
            <a:pPr marL="914400" lvl="1" indent="-457200">
              <a:buFont typeface="Wingdings" pitchFamily="2" charset="2"/>
              <a:buChar char="Ø"/>
            </a:pPr>
            <a:r>
              <a:rPr lang="en-US" sz="2800" b="1" dirty="0"/>
              <a:t>Management commitment</a:t>
            </a:r>
          </a:p>
          <a:p>
            <a:pPr marL="914400" lvl="1" indent="-457200">
              <a:buFont typeface="Wingdings" pitchFamily="2" charset="2"/>
              <a:buChar char="Ø"/>
            </a:pPr>
            <a:r>
              <a:rPr lang="en-US" sz="2800" b="1" dirty="0"/>
              <a:t>Quality</a:t>
            </a:r>
          </a:p>
          <a:p>
            <a:pPr marL="914400" lvl="1" indent="-457200">
              <a:buFont typeface="Wingdings" pitchFamily="2" charset="2"/>
              <a:buChar char="Ø"/>
            </a:pPr>
            <a:r>
              <a:rPr lang="en-US" sz="2800" b="1" dirty="0"/>
              <a:t>Training</a:t>
            </a:r>
          </a:p>
          <a:p>
            <a:pPr marL="914400" lvl="1" indent="-457200">
              <a:buFont typeface="Wingdings" pitchFamily="2" charset="2"/>
              <a:buChar char="Ø"/>
            </a:pPr>
            <a:r>
              <a:rPr lang="en-US" sz="2800" b="1" dirty="0"/>
              <a:t>Worker involvement / ownership</a:t>
            </a:r>
          </a:p>
          <a:p>
            <a:pPr marL="914400" lvl="1" indent="-457200">
              <a:buFont typeface="Wingdings" pitchFamily="2" charset="2"/>
              <a:buChar char="Ø"/>
            </a:pPr>
            <a:r>
              <a:rPr lang="en-US" sz="2800" b="1" dirty="0"/>
              <a:t>Flexibility - people and equipment</a:t>
            </a:r>
          </a:p>
          <a:p>
            <a:pPr marL="914400" lvl="1" indent="-457200">
              <a:buFont typeface="Wingdings" pitchFamily="2" charset="2"/>
              <a:buChar char="Ø"/>
            </a:pPr>
            <a:r>
              <a:rPr lang="en-US" sz="2800" b="1" dirty="0"/>
              <a:t>Process changes</a:t>
            </a:r>
          </a:p>
          <a:p>
            <a:pPr marL="914400" lvl="1" indent="-457200">
              <a:buFont typeface="Wingdings" pitchFamily="2" charset="2"/>
              <a:buChar char="Ø"/>
            </a:pPr>
            <a:r>
              <a:rPr lang="en-US" sz="2800" b="1" dirty="0"/>
              <a:t>Supplier partnerships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52400" y="1371600"/>
            <a:ext cx="8332434" cy="523220"/>
          </a:xfrm>
          <a:prstGeom prst="rect">
            <a:avLst/>
          </a:prstGeom>
          <a:noFill/>
        </p:spPr>
        <p:txBody>
          <a:bodyPr wrap="square" rtlCol="0">
            <a:spAutoFit/>
          </a:bodyPr>
          <a:lstStyle/>
          <a:p>
            <a:pPr algn="ctr"/>
            <a:r>
              <a:rPr lang="en-US" sz="2800" b="1" dirty="0" smtClean="0"/>
              <a:t>Reduction In Wastes…What Wastes?</a:t>
            </a:r>
            <a:endParaRPr lang="en-US" sz="2800" b="1" dirty="0"/>
          </a:p>
        </p:txBody>
      </p:sp>
      <p:pic>
        <p:nvPicPr>
          <p:cNvPr id="66562" name="Picture 2" descr="http://extra.ivf.se/leantttpublic/download/was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85189"/>
            <a:ext cx="7239000" cy="4151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52400" y="1371600"/>
            <a:ext cx="8332434" cy="400110"/>
          </a:xfrm>
          <a:prstGeom prst="rect">
            <a:avLst/>
          </a:prstGeom>
          <a:noFill/>
        </p:spPr>
        <p:txBody>
          <a:bodyPr wrap="square" rtlCol="0">
            <a:spAutoFit/>
          </a:bodyPr>
          <a:lstStyle/>
          <a:p>
            <a:pPr algn="ctr"/>
            <a:r>
              <a:rPr lang="en-US" sz="2000" b="1" dirty="0" smtClean="0"/>
              <a:t>How can you eliminate Waste? (Metrics of Measurement)</a:t>
            </a:r>
            <a:endParaRPr lang="en-US" sz="2000" b="1" dirty="0"/>
          </a:p>
        </p:txBody>
      </p:sp>
      <p:graphicFrame>
        <p:nvGraphicFramePr>
          <p:cNvPr id="7" name="Table 6"/>
          <p:cNvGraphicFramePr>
            <a:graphicFrameLocks noGrp="1"/>
          </p:cNvGraphicFramePr>
          <p:nvPr>
            <p:extLst>
              <p:ext uri="{D42A27DB-BD31-4B8C-83A1-F6EECF244321}">
                <p14:modId xmlns:p14="http://schemas.microsoft.com/office/powerpoint/2010/main" val="802005627"/>
              </p:ext>
            </p:extLst>
          </p:nvPr>
        </p:nvGraphicFramePr>
        <p:xfrm>
          <a:off x="413274" y="1981200"/>
          <a:ext cx="8001000" cy="4390303"/>
        </p:xfrm>
        <a:graphic>
          <a:graphicData uri="http://schemas.openxmlformats.org/drawingml/2006/table">
            <a:tbl>
              <a:tblPr firstRow="1" bandRow="1">
                <a:tableStyleId>{5940675A-B579-460E-94D1-54222C63F5DA}</a:tableStyleId>
              </a:tblPr>
              <a:tblGrid>
                <a:gridCol w="4025679"/>
                <a:gridCol w="3975321"/>
              </a:tblGrid>
              <a:tr h="2209800">
                <a:tc>
                  <a:txBody>
                    <a:bodyPr/>
                    <a:lstStyle/>
                    <a:p>
                      <a:r>
                        <a:rPr lang="en-US" sz="1600" dirty="0" smtClean="0"/>
                        <a:t> </a:t>
                      </a:r>
                      <a:r>
                        <a:rPr lang="en-US" sz="1800" b="1" dirty="0" smtClean="0"/>
                        <a:t>Overproduction: </a:t>
                      </a:r>
                    </a:p>
                    <a:p>
                      <a:endParaRPr lang="en-US" sz="1400" dirty="0" smtClean="0"/>
                    </a:p>
                    <a:p>
                      <a:r>
                        <a:rPr lang="en-US" sz="1400" dirty="0" smtClean="0"/>
                        <a:t>1.Number of specimens delivered per hour</a:t>
                      </a:r>
                    </a:p>
                    <a:p>
                      <a:r>
                        <a:rPr lang="en-US" sz="1400" dirty="0" smtClean="0"/>
                        <a:t>2.Number of batches per shift</a:t>
                      </a:r>
                    </a:p>
                    <a:p>
                      <a:r>
                        <a:rPr lang="en-US" sz="1400" dirty="0" smtClean="0"/>
                        <a:t>3.Batch size passed between each process step</a:t>
                      </a:r>
                    </a:p>
                    <a:p>
                      <a:endParaRPr lang="en-US" sz="1400" b="0" dirty="0">
                        <a:solidFill>
                          <a:schemeClr val="tx1"/>
                        </a:solidFill>
                      </a:endParaRPr>
                    </a:p>
                  </a:txBody>
                  <a:tcPr>
                    <a:solidFill>
                      <a:schemeClr val="accent2">
                        <a:lumMod val="40000"/>
                        <a:lumOff val="60000"/>
                      </a:schemeClr>
                    </a:solidFill>
                  </a:tcPr>
                </a:tc>
                <a:tc>
                  <a:txBody>
                    <a:bodyPr/>
                    <a:lstStyle/>
                    <a:p>
                      <a:r>
                        <a:rPr lang="en-US" sz="1800" b="1" dirty="0" smtClean="0"/>
                        <a:t>Wasted Motion:</a:t>
                      </a:r>
                    </a:p>
                    <a:p>
                      <a:endParaRPr lang="en-US" sz="1400" dirty="0" smtClean="0"/>
                    </a:p>
                    <a:p>
                      <a:r>
                        <a:rPr lang="en-US" sz="1400" dirty="0" smtClean="0"/>
                        <a:t>1.Travel distance associated with completing all process steps one time</a:t>
                      </a:r>
                    </a:p>
                    <a:p>
                      <a:r>
                        <a:rPr lang="en-US" sz="1400" dirty="0" smtClean="0"/>
                        <a:t>2.Spaghetti diagrams of your staff during peak operation times.</a:t>
                      </a:r>
                    </a:p>
                    <a:p>
                      <a:r>
                        <a:rPr lang="en-US" sz="1400" dirty="0" smtClean="0"/>
                        <a:t>3.Walking distance to areas where materials, supplies, and/or specimens are obtained.</a:t>
                      </a:r>
                    </a:p>
                    <a:p>
                      <a:endParaRPr lang="en-US" sz="1400" b="0" dirty="0">
                        <a:solidFill>
                          <a:schemeClr val="tx1"/>
                        </a:solidFill>
                      </a:endParaRPr>
                    </a:p>
                  </a:txBody>
                  <a:tcPr>
                    <a:solidFill>
                      <a:schemeClr val="accent2">
                        <a:lumMod val="20000"/>
                        <a:lumOff val="80000"/>
                      </a:schemeClr>
                    </a:solidFill>
                  </a:tcPr>
                </a:tc>
              </a:tr>
              <a:tr h="2180503">
                <a:tc>
                  <a:txBody>
                    <a:bodyPr/>
                    <a:lstStyle/>
                    <a:p>
                      <a:r>
                        <a:rPr lang="en-US" sz="1800" b="1" dirty="0" smtClean="0"/>
                        <a:t>Transportation:</a:t>
                      </a:r>
                    </a:p>
                    <a:p>
                      <a:endParaRPr lang="en-US" sz="1400" dirty="0" smtClean="0"/>
                    </a:p>
                    <a:p>
                      <a:r>
                        <a:rPr lang="en-US" sz="1400" dirty="0" smtClean="0"/>
                        <a:t>1.Steps associated with tube-travel diagrams</a:t>
                      </a:r>
                    </a:p>
                    <a:p>
                      <a:r>
                        <a:rPr lang="en-US" sz="1400" dirty="0" smtClean="0"/>
                        <a:t>2.Time and distance specimens spend in courier cars</a:t>
                      </a:r>
                    </a:p>
                    <a:p>
                      <a:r>
                        <a:rPr lang="en-US" sz="1400" dirty="0" smtClean="0"/>
                        <a:t>3.Distance your staff travels carrying reagents and supplies</a:t>
                      </a:r>
                    </a:p>
                    <a:p>
                      <a:endParaRPr lang="en-US" sz="1400" b="0" dirty="0">
                        <a:solidFill>
                          <a:schemeClr val="tx1"/>
                        </a:solidFill>
                      </a:endParaRPr>
                    </a:p>
                  </a:txBody>
                  <a:tcPr>
                    <a:solidFill>
                      <a:schemeClr val="accent2">
                        <a:lumMod val="20000"/>
                        <a:lumOff val="80000"/>
                      </a:schemeClr>
                    </a:solidFill>
                  </a:tcPr>
                </a:tc>
                <a:tc>
                  <a:txBody>
                    <a:bodyPr/>
                    <a:lstStyle/>
                    <a:p>
                      <a:r>
                        <a:rPr lang="en-US" sz="1800" b="1" dirty="0" smtClean="0"/>
                        <a:t>Waiting:</a:t>
                      </a:r>
                    </a:p>
                    <a:p>
                      <a:endParaRPr lang="en-US" sz="1400" dirty="0" smtClean="0"/>
                    </a:p>
                    <a:p>
                      <a:r>
                        <a:rPr lang="en-US" sz="1400" dirty="0" smtClean="0"/>
                        <a:t>1.Telephone time spent waiting to relay a critical results</a:t>
                      </a:r>
                    </a:p>
                    <a:p>
                      <a:r>
                        <a:rPr lang="en-US" sz="1400" dirty="0" smtClean="0"/>
                        <a:t>2.Length of time patients wait for outpatient phlebotomy</a:t>
                      </a:r>
                    </a:p>
                    <a:p>
                      <a:r>
                        <a:rPr lang="en-US" sz="1400" dirty="0" smtClean="0"/>
                        <a:t>3.Length of time technologists spend waiting for specimens</a:t>
                      </a:r>
                    </a:p>
                    <a:p>
                      <a:endParaRPr lang="en-US" sz="1400" b="0" dirty="0">
                        <a:solidFill>
                          <a:schemeClr val="tx1"/>
                        </a:solidFill>
                      </a:endParaRPr>
                    </a:p>
                  </a:txBody>
                  <a:tcP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52400" y="1428690"/>
            <a:ext cx="8332434" cy="400110"/>
          </a:xfrm>
          <a:prstGeom prst="rect">
            <a:avLst/>
          </a:prstGeom>
          <a:noFill/>
        </p:spPr>
        <p:txBody>
          <a:bodyPr wrap="square" rtlCol="0">
            <a:spAutoFit/>
          </a:bodyPr>
          <a:lstStyle/>
          <a:p>
            <a:pPr algn="ctr"/>
            <a:r>
              <a:rPr lang="en-US" sz="2000" b="1" dirty="0" smtClean="0"/>
              <a:t>How can you eliminate Waste? (Metrics of Measurement)</a:t>
            </a:r>
            <a:endParaRPr lang="en-US" sz="2000" b="1" dirty="0"/>
          </a:p>
        </p:txBody>
      </p:sp>
      <p:graphicFrame>
        <p:nvGraphicFramePr>
          <p:cNvPr id="7" name="Table 6"/>
          <p:cNvGraphicFramePr>
            <a:graphicFrameLocks noGrp="1"/>
          </p:cNvGraphicFramePr>
          <p:nvPr>
            <p:extLst>
              <p:ext uri="{D42A27DB-BD31-4B8C-83A1-F6EECF244321}">
                <p14:modId xmlns:p14="http://schemas.microsoft.com/office/powerpoint/2010/main" val="1442068752"/>
              </p:ext>
            </p:extLst>
          </p:nvPr>
        </p:nvGraphicFramePr>
        <p:xfrm>
          <a:off x="413274" y="1950720"/>
          <a:ext cx="8001000" cy="4602480"/>
        </p:xfrm>
        <a:graphic>
          <a:graphicData uri="http://schemas.openxmlformats.org/drawingml/2006/table">
            <a:tbl>
              <a:tblPr firstRow="1" bandRow="1">
                <a:tableStyleId>{5940675A-B579-460E-94D1-54222C63F5DA}</a:tableStyleId>
              </a:tblPr>
              <a:tblGrid>
                <a:gridCol w="4025679"/>
                <a:gridCol w="3975321"/>
              </a:tblGrid>
              <a:tr h="2209800">
                <a:tc>
                  <a:txBody>
                    <a:bodyPr/>
                    <a:lstStyle/>
                    <a:p>
                      <a:r>
                        <a:rPr lang="en-US" sz="1800" b="1" dirty="0" smtClean="0"/>
                        <a:t> Over processing:</a:t>
                      </a:r>
                    </a:p>
                    <a:p>
                      <a:endParaRPr lang="en-US" sz="1600" dirty="0" smtClean="0"/>
                    </a:p>
                    <a:p>
                      <a:r>
                        <a:rPr lang="en-US" sz="1400" dirty="0" smtClean="0"/>
                        <a:t>1.Count the number of times specimens are sorted in specimen processing</a:t>
                      </a:r>
                    </a:p>
                    <a:p>
                      <a:r>
                        <a:rPr lang="en-US" sz="1400" dirty="0" smtClean="0"/>
                        <a:t>2.Count the number of times technologists sort specimens before placing them on an analyzer</a:t>
                      </a:r>
                    </a:p>
                    <a:p>
                      <a:r>
                        <a:rPr lang="en-US" sz="1400" dirty="0" smtClean="0"/>
                        <a:t>3.Count the number of times specimens are sorted before being placed into storage</a:t>
                      </a:r>
                    </a:p>
                    <a:p>
                      <a:endParaRPr lang="en-US" sz="1400" b="0" dirty="0">
                        <a:solidFill>
                          <a:schemeClr val="tx1"/>
                        </a:solidFill>
                      </a:endParaRPr>
                    </a:p>
                  </a:txBody>
                  <a:tcPr>
                    <a:solidFill>
                      <a:schemeClr val="accent2">
                        <a:lumMod val="40000"/>
                        <a:lumOff val="60000"/>
                      </a:schemeClr>
                    </a:solidFill>
                  </a:tcPr>
                </a:tc>
                <a:tc>
                  <a:txBody>
                    <a:bodyPr/>
                    <a:lstStyle/>
                    <a:p>
                      <a:r>
                        <a:rPr lang="en-US" sz="1800" b="1" dirty="0" smtClean="0">
                          <a:solidFill>
                            <a:schemeClr val="tx1"/>
                          </a:solidFill>
                        </a:rPr>
                        <a:t>Defects:</a:t>
                      </a:r>
                    </a:p>
                    <a:p>
                      <a:endParaRPr lang="en-US" sz="1400" b="0" dirty="0" smtClean="0">
                        <a:solidFill>
                          <a:schemeClr val="tx1"/>
                        </a:solidFill>
                      </a:endParaRPr>
                    </a:p>
                    <a:p>
                      <a:r>
                        <a:rPr lang="en-US" sz="1400" b="0" dirty="0" smtClean="0">
                          <a:solidFill>
                            <a:schemeClr val="tx1"/>
                          </a:solidFill>
                        </a:rPr>
                        <a:t>1.Track defects passed downstream from process step to process step</a:t>
                      </a:r>
                    </a:p>
                    <a:p>
                      <a:r>
                        <a:rPr lang="en-US" sz="1400" b="0" dirty="0" smtClean="0">
                          <a:solidFill>
                            <a:schemeClr val="tx1"/>
                          </a:solidFill>
                        </a:rPr>
                        <a:t>2.Count the number of corrected reports per day</a:t>
                      </a:r>
                    </a:p>
                    <a:p>
                      <a:r>
                        <a:rPr lang="en-US" sz="1400" b="0" dirty="0" smtClean="0">
                          <a:solidFill>
                            <a:schemeClr val="tx1"/>
                          </a:solidFill>
                        </a:rPr>
                        <a:t>3.Count the number of specimens that required clean-up (re-spun, redraw, re-label, etc.) prior to analysis per analyzer</a:t>
                      </a:r>
                    </a:p>
                    <a:p>
                      <a:endParaRPr lang="en-US" sz="1400" b="0" dirty="0">
                        <a:solidFill>
                          <a:schemeClr val="tx1"/>
                        </a:solidFill>
                      </a:endParaRPr>
                    </a:p>
                  </a:txBody>
                  <a:tcPr>
                    <a:solidFill>
                      <a:schemeClr val="accent2">
                        <a:lumMod val="20000"/>
                        <a:lumOff val="80000"/>
                      </a:schemeClr>
                    </a:solidFill>
                  </a:tcPr>
                </a:tc>
              </a:tr>
              <a:tr h="2180503">
                <a:tc>
                  <a:txBody>
                    <a:bodyPr/>
                    <a:lstStyle/>
                    <a:p>
                      <a:r>
                        <a:rPr lang="en-US" sz="1800" b="1" dirty="0" smtClean="0">
                          <a:solidFill>
                            <a:schemeClr val="tx1"/>
                          </a:solidFill>
                        </a:rPr>
                        <a:t>Inventory:</a:t>
                      </a:r>
                    </a:p>
                    <a:p>
                      <a:endParaRPr lang="en-US" sz="1400" b="0" dirty="0" smtClean="0">
                        <a:solidFill>
                          <a:schemeClr val="tx1"/>
                        </a:solidFill>
                      </a:endParaRPr>
                    </a:p>
                    <a:p>
                      <a:r>
                        <a:rPr lang="en-US" sz="1400" b="0" dirty="0" smtClean="0">
                          <a:solidFill>
                            <a:schemeClr val="tx1"/>
                          </a:solidFill>
                        </a:rPr>
                        <a:t>1.Measure staff hours spent on ordering</a:t>
                      </a:r>
                    </a:p>
                    <a:p>
                      <a:r>
                        <a:rPr lang="en-US" sz="1400" b="0" dirty="0" smtClean="0">
                          <a:solidFill>
                            <a:schemeClr val="tx1"/>
                          </a:solidFill>
                        </a:rPr>
                        <a:t>2.Measure staff time spent on rotating stock</a:t>
                      </a:r>
                    </a:p>
                    <a:p>
                      <a:r>
                        <a:rPr lang="en-US" sz="1400" b="0" dirty="0" smtClean="0">
                          <a:solidFill>
                            <a:schemeClr val="tx1"/>
                          </a:solidFill>
                        </a:rPr>
                        <a:t>3.Measure the amount of consumables you have stored in the laboratory vs. in the store room</a:t>
                      </a:r>
                    </a:p>
                    <a:p>
                      <a:endParaRPr lang="en-US" sz="1400" b="0" dirty="0">
                        <a:solidFill>
                          <a:schemeClr val="tx1"/>
                        </a:solidFill>
                      </a:endParaRPr>
                    </a:p>
                  </a:txBody>
                  <a:tcPr>
                    <a:solidFill>
                      <a:schemeClr val="accent2">
                        <a:lumMod val="20000"/>
                        <a:lumOff val="80000"/>
                      </a:schemeClr>
                    </a:solidFill>
                  </a:tcPr>
                </a:tc>
                <a:tc>
                  <a:txBody>
                    <a:bodyPr/>
                    <a:lstStyle/>
                    <a:p>
                      <a:r>
                        <a:rPr lang="en-US" sz="1800" b="1" dirty="0" smtClean="0">
                          <a:solidFill>
                            <a:schemeClr val="tx1"/>
                          </a:solidFill>
                        </a:rPr>
                        <a:t>Staff Talents:</a:t>
                      </a:r>
                    </a:p>
                    <a:p>
                      <a:endParaRPr lang="en-US" sz="1400" b="0" dirty="0" smtClean="0">
                        <a:solidFill>
                          <a:schemeClr val="tx1"/>
                        </a:solidFill>
                      </a:endParaRPr>
                    </a:p>
                    <a:p>
                      <a:r>
                        <a:rPr lang="en-US" sz="1400" b="0" dirty="0" smtClean="0">
                          <a:solidFill>
                            <a:schemeClr val="tx1"/>
                          </a:solidFill>
                        </a:rPr>
                        <a:t>1.Count the number of process improvement suggestions received each day from staff</a:t>
                      </a:r>
                    </a:p>
                    <a:p>
                      <a:r>
                        <a:rPr lang="en-US" sz="1400" b="0" dirty="0" smtClean="0">
                          <a:solidFill>
                            <a:schemeClr val="tx1"/>
                          </a:solidFill>
                        </a:rPr>
                        <a:t>2.Measure staff morale and satisfaction levels</a:t>
                      </a:r>
                    </a:p>
                    <a:p>
                      <a:r>
                        <a:rPr lang="en-US" sz="1400" b="0" dirty="0" smtClean="0">
                          <a:solidFill>
                            <a:schemeClr val="tx1"/>
                          </a:solidFill>
                        </a:rPr>
                        <a:t>3.Count the number of continuing education hours devoted to training your staff on process improvement methodologies and project management </a:t>
                      </a:r>
                    </a:p>
                    <a:p>
                      <a:endParaRPr lang="en-US" sz="1400" b="0" dirty="0">
                        <a:solidFill>
                          <a:schemeClr val="tx1"/>
                        </a:solidFill>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402173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OPERATIONS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7589" name="Picture 5" descr="http://1.bp.blogspot.com/_nuycjOq_B6Y/TD9eW9JMqAI/AAAAAAAAAI4/eUEtPU-3sdI/s1600/Lean+Road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001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p:cNvSpPr/>
          <p:nvPr/>
        </p:nvSpPr>
        <p:spPr>
          <a:xfrm>
            <a:off x="1828800" y="5867400"/>
            <a:ext cx="685800" cy="533400"/>
          </a:xfrm>
          <a:prstGeom prst="star5">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http://www.officialpsds.com/images/thumbs/Police-Line-Tape-Do-Not-Cross-psd66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11631"/>
            <a:ext cx="6830390" cy="4712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TRAINING EXERCISE</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7826" name="Picture 2" descr="http://www.ask4plastic.com/mimages/Red%20Tape_0075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219200"/>
            <a:ext cx="53340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77830" name="Picture 6" descr="http://scienceblogs.com/developingintelligence/6a00d8341c4e6153ef010535a11220970c-800wi.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98331">
            <a:off x="5354797" y="3332431"/>
            <a:ext cx="3092942" cy="349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73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navyenterprise.navy.mil/images/lss_keys_to_lean_six_sigma.png"/>
          <p:cNvPicPr>
            <a:picLocks noChangeAspect="1" noChangeArrowheads="1"/>
          </p:cNvPicPr>
          <p:nvPr/>
        </p:nvPicPr>
        <p:blipFill>
          <a:blip r:embed="rId3"/>
          <a:srcRect/>
          <a:stretch>
            <a:fillRect/>
          </a:stretch>
        </p:blipFill>
        <p:spPr bwMode="auto">
          <a:xfrm>
            <a:off x="2133600" y="3210302"/>
            <a:ext cx="4648200" cy="3647698"/>
          </a:xfrm>
          <a:prstGeom prst="rect">
            <a:avLst/>
          </a:prstGeom>
          <a:noFill/>
        </p:spPr>
      </p:pic>
      <p:pic>
        <p:nvPicPr>
          <p:cNvPr id="60422" name="Picture 6" descr="http://www.seeklogo.com/images/S/Six_Sigma_Logo-logo-CC9A3AB1DB-seeklogo.com.gif"/>
          <p:cNvPicPr>
            <a:picLocks noChangeAspect="1" noChangeArrowheads="1"/>
          </p:cNvPicPr>
          <p:nvPr/>
        </p:nvPicPr>
        <p:blipFill>
          <a:blip r:embed="rId4">
            <a:clrChange>
              <a:clrFrom>
                <a:srgbClr val="FFFFFF"/>
              </a:clrFrom>
              <a:clrTo>
                <a:srgbClr val="FFFFFF">
                  <a:alpha val="0"/>
                </a:srgbClr>
              </a:clrTo>
            </a:clrChange>
          </a:blip>
          <a:srcRect t="21569" b="25490"/>
          <a:stretch>
            <a:fillRect/>
          </a:stretch>
        </p:blipFill>
        <p:spPr bwMode="auto">
          <a:xfrm rot="20411814">
            <a:off x="5226158" y="732345"/>
            <a:ext cx="3276600" cy="1734671"/>
          </a:xfrm>
          <a:prstGeom prst="rect">
            <a:avLst/>
          </a:prstGeom>
          <a:noFill/>
        </p:spPr>
      </p:pic>
      <p:pic>
        <p:nvPicPr>
          <p:cNvPr id="60424" name="Picture 8" descr="http://www.vpmep.org/images/lean-six-sigma.jpg"/>
          <p:cNvPicPr>
            <a:picLocks noChangeAspect="1" noChangeArrowheads="1"/>
          </p:cNvPicPr>
          <p:nvPr/>
        </p:nvPicPr>
        <p:blipFill>
          <a:blip r:embed="rId5"/>
          <a:srcRect/>
          <a:stretch>
            <a:fillRect/>
          </a:stretch>
        </p:blipFill>
        <p:spPr bwMode="auto">
          <a:xfrm>
            <a:off x="46220" y="1"/>
            <a:ext cx="4343400" cy="2971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7"/>
          <p:cNvSpPr txBox="1">
            <a:spLocks noChangeArrowheads="1"/>
          </p:cNvSpPr>
          <p:nvPr/>
        </p:nvSpPr>
        <p:spPr>
          <a:xfrm>
            <a:off x="381000" y="1325380"/>
            <a:ext cx="4038600" cy="3962400"/>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1600" b="1" i="0" u="sng" strike="noStrike" kern="1200" cap="none" spc="0" normalizeH="0" baseline="0" noProof="0" dirty="0" smtClean="0">
                <a:ln>
                  <a:noFill/>
                </a:ln>
                <a:solidFill>
                  <a:schemeClr val="tx1"/>
                </a:solidFill>
                <a:effectLst/>
                <a:uLnTx/>
                <a:uFillTx/>
                <a:latin typeface="+mn-lt"/>
                <a:ea typeface="+mn-ea"/>
                <a:cs typeface="+mn-cs"/>
              </a:rPr>
              <a:t>Lean</a:t>
            </a:r>
            <a:r>
              <a:rPr kumimoji="0" lang="en-US" sz="1600" i="0" u="none" strike="noStrike" kern="1200" cap="none" spc="0" normalizeH="0" baseline="0" noProof="0" dirty="0" smtClean="0">
                <a:ln>
                  <a:noFill/>
                </a:ln>
                <a:solidFill>
                  <a:schemeClr val="tx1"/>
                </a:solidFill>
                <a:effectLst/>
                <a:uLnTx/>
                <a:uFillTx/>
                <a:latin typeface="+mn-lt"/>
                <a:ea typeface="+mn-ea"/>
                <a:cs typeface="+mn-cs"/>
              </a:rPr>
              <a:t>, pioneered by Toyota, focuses on the efficient operation of the entire value chain.</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sng" strike="noStrike" kern="1200" cap="none" spc="0" normalizeH="0" baseline="0" noProof="0" dirty="0" smtClean="0">
                <a:ln>
                  <a:noFill/>
                </a:ln>
                <a:solidFill>
                  <a:schemeClr val="tx1"/>
                </a:solidFill>
                <a:effectLst/>
                <a:uLnTx/>
                <a:uFillTx/>
                <a:latin typeface="+mn-lt"/>
                <a:ea typeface="+mn-ea"/>
                <a:cs typeface="+mn-cs"/>
              </a:rPr>
              <a:t>Focus areas</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Remove non-value added steps to:</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Reduce cycle time </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Improve quality</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Align production with demand.</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Reduce inventory. </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Improve process safety and efficiency.</a:t>
            </a:r>
          </a:p>
        </p:txBody>
      </p:sp>
      <p:sp>
        <p:nvSpPr>
          <p:cNvPr id="5" name="Text Box 8"/>
          <p:cNvSpPr txBox="1">
            <a:spLocks noChangeArrowheads="1"/>
          </p:cNvSpPr>
          <p:nvPr/>
        </p:nvSpPr>
        <p:spPr>
          <a:xfrm>
            <a:off x="4648200" y="1325380"/>
            <a:ext cx="4038600" cy="3962400"/>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274320" marR="0" lvl="0" indent="-274320" algn="l" defTabSz="50165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1600" b="1" i="0" u="sng" strike="noStrike" kern="1200" cap="none" spc="0" normalizeH="0" baseline="0" noProof="0" dirty="0" smtClean="0">
                <a:ln>
                  <a:noFill/>
                </a:ln>
                <a:solidFill>
                  <a:schemeClr val="tx1"/>
                </a:solidFill>
                <a:effectLst/>
                <a:uLnTx/>
                <a:uFillTx/>
                <a:latin typeface="+mn-lt"/>
                <a:ea typeface="+mn-ea"/>
                <a:cs typeface="+mn-cs"/>
              </a:rPr>
              <a:t>Six Sigma</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i="0" u="none" strike="noStrike" kern="1200" cap="none" spc="0" normalizeH="0" baseline="0" noProof="0" dirty="0" smtClean="0">
                <a:ln>
                  <a:noFill/>
                </a:ln>
                <a:solidFill>
                  <a:schemeClr val="tx1"/>
                </a:solidFill>
                <a:effectLst/>
                <a:uLnTx/>
                <a:uFillTx/>
                <a:latin typeface="+mn-lt"/>
                <a:ea typeface="+mn-ea"/>
                <a:cs typeface="+mn-cs"/>
              </a:rPr>
              <a:t>developed by Motorola, made famous by GE, it can be defined as a:</a:t>
            </a:r>
          </a:p>
          <a:p>
            <a:pPr marL="640080" marR="0" lvl="1" indent="-274320" algn="l" defTabSz="50165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  Measure of process capability</a:t>
            </a:r>
          </a:p>
          <a:p>
            <a:pPr marL="640080" marR="0" lvl="1" indent="-274320" algn="l" defTabSz="50165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 Set of tools</a:t>
            </a:r>
          </a:p>
          <a:p>
            <a:pPr marL="640080" marR="0" lvl="1" indent="-274320" algn="l" defTabSz="50165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 Disciplined methodology</a:t>
            </a:r>
          </a:p>
          <a:p>
            <a:pPr marL="640080" marR="0" lvl="1" indent="-274320" algn="l" defTabSz="50165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 Vision for quality</a:t>
            </a:r>
          </a:p>
          <a:p>
            <a:pPr marL="640080" marR="0" lvl="1" indent="-274320" algn="l" defTabSz="50165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 Philosophy</a:t>
            </a:r>
          </a:p>
          <a:p>
            <a:pPr marL="640080" marR="0" lvl="1" indent="-274320" algn="l" defTabSz="50165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 Strategy</a:t>
            </a:r>
          </a:p>
        </p:txBody>
      </p:sp>
      <p:sp>
        <p:nvSpPr>
          <p:cNvPr id="6" name="Text Box 9"/>
          <p:cNvSpPr txBox="1">
            <a:spLocks noChangeArrowheads="1"/>
          </p:cNvSpPr>
          <p:nvPr/>
        </p:nvSpPr>
        <p:spPr bwMode="auto">
          <a:xfrm>
            <a:off x="444500" y="5558385"/>
            <a:ext cx="8242300" cy="11334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2075" tIns="46038" rIns="92075" bIns="46038" anchor="ctr"/>
          <a:lstStyle/>
          <a:p>
            <a:pPr marL="342900" algn="ctr" defTabSz="5016500">
              <a:lnSpc>
                <a:spcPct val="80000"/>
              </a:lnSpc>
              <a:spcBef>
                <a:spcPct val="50000"/>
              </a:spcBef>
            </a:pPr>
            <a:r>
              <a:rPr lang="en-US" sz="2000" b="1" dirty="0">
                <a:latin typeface="Book Antiqua" pitchFamily="18" charset="0"/>
              </a:rPr>
              <a:t>Lean Sigma is a combination of two powerful and proven process improvement methods Lean and Six Sigma, that builds on existing organization capability in quality, statistics, and project execution.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54366" y="1219200"/>
            <a:ext cx="8332434" cy="4795159"/>
          </a:xfrm>
          <a:prstGeom prst="rect">
            <a:avLst/>
          </a:prstGeom>
          <a:noFill/>
        </p:spPr>
        <p:txBody>
          <a:bodyPr wrap="square" rtlCol="0">
            <a:spAutoFit/>
          </a:bodyPr>
          <a:lstStyle/>
          <a:p>
            <a:r>
              <a:rPr lang="en-US" sz="2800" b="1" dirty="0" smtClean="0"/>
              <a:t>The Roadmap (DMAIC)</a:t>
            </a:r>
          </a:p>
          <a:p>
            <a:endParaRPr lang="en-US" sz="2800" b="1" dirty="0" smtClean="0"/>
          </a:p>
          <a:p>
            <a:pPr>
              <a:lnSpc>
                <a:spcPct val="80000"/>
              </a:lnSpc>
            </a:pPr>
            <a:r>
              <a:rPr lang="en-US" sz="2400" b="1" u="sng" dirty="0" smtClean="0"/>
              <a:t>Define</a:t>
            </a:r>
          </a:p>
          <a:p>
            <a:pPr lvl="1">
              <a:lnSpc>
                <a:spcPct val="80000"/>
              </a:lnSpc>
              <a:buFont typeface="Wingdings" pitchFamily="2" charset="2"/>
              <a:buChar char="Ø"/>
            </a:pPr>
            <a:r>
              <a:rPr lang="en-US" sz="2400" dirty="0" smtClean="0"/>
              <a:t>Identify and Prioritize Opportunities</a:t>
            </a:r>
          </a:p>
          <a:p>
            <a:pPr lvl="1">
              <a:lnSpc>
                <a:spcPct val="80000"/>
              </a:lnSpc>
              <a:buFont typeface="Wingdings" pitchFamily="2" charset="2"/>
              <a:buChar char="Ø"/>
            </a:pPr>
            <a:r>
              <a:rPr lang="en-US" sz="2400" dirty="0" smtClean="0"/>
              <a:t>Select Your Project</a:t>
            </a:r>
          </a:p>
          <a:p>
            <a:pPr lvl="1">
              <a:lnSpc>
                <a:spcPct val="80000"/>
              </a:lnSpc>
              <a:buFont typeface="Wingdings" pitchFamily="2" charset="2"/>
              <a:buChar char="Ø"/>
            </a:pPr>
            <a:r>
              <a:rPr lang="en-US" sz="2400" dirty="0" smtClean="0"/>
              <a:t>Define the Goals and Objectives</a:t>
            </a:r>
          </a:p>
          <a:p>
            <a:pPr lvl="1">
              <a:lnSpc>
                <a:spcPct val="80000"/>
              </a:lnSpc>
              <a:buFont typeface="Wingdings" pitchFamily="2" charset="2"/>
              <a:buChar char="Ø"/>
            </a:pPr>
            <a:r>
              <a:rPr lang="en-US" sz="2400" dirty="0" smtClean="0"/>
              <a:t>Form Cross functional Team</a:t>
            </a:r>
          </a:p>
          <a:p>
            <a:pPr lvl="1">
              <a:lnSpc>
                <a:spcPct val="80000"/>
              </a:lnSpc>
              <a:buFont typeface="Wingdings" pitchFamily="2" charset="2"/>
              <a:buChar char="Ø"/>
            </a:pPr>
            <a:r>
              <a:rPr lang="en-US" sz="2400" dirty="0" smtClean="0"/>
              <a:t>Understand Customer Requirements</a:t>
            </a:r>
          </a:p>
          <a:p>
            <a:pPr>
              <a:lnSpc>
                <a:spcPct val="80000"/>
              </a:lnSpc>
            </a:pPr>
            <a:endParaRPr lang="en-US" sz="2400" b="1" u="sng" dirty="0" smtClean="0"/>
          </a:p>
          <a:p>
            <a:pPr>
              <a:lnSpc>
                <a:spcPct val="80000"/>
              </a:lnSpc>
            </a:pPr>
            <a:endParaRPr lang="en-US" sz="2400" b="1" u="sng" dirty="0" smtClean="0"/>
          </a:p>
          <a:p>
            <a:pPr>
              <a:lnSpc>
                <a:spcPct val="80000"/>
              </a:lnSpc>
            </a:pPr>
            <a:r>
              <a:rPr lang="en-US" sz="2400" b="1" u="sng" dirty="0" smtClean="0"/>
              <a:t>Measure</a:t>
            </a:r>
          </a:p>
          <a:p>
            <a:pPr lvl="1">
              <a:lnSpc>
                <a:spcPct val="80000"/>
              </a:lnSpc>
              <a:buFont typeface="Wingdings" pitchFamily="2" charset="2"/>
              <a:buChar char="Ø"/>
            </a:pPr>
            <a:r>
              <a:rPr lang="en-US" sz="2400" dirty="0" smtClean="0"/>
              <a:t>Define and Analyze the Current Process</a:t>
            </a:r>
          </a:p>
          <a:p>
            <a:pPr lvl="1">
              <a:lnSpc>
                <a:spcPct val="80000"/>
              </a:lnSpc>
              <a:buFont typeface="Wingdings" pitchFamily="2" charset="2"/>
              <a:buChar char="Ø"/>
            </a:pPr>
            <a:r>
              <a:rPr lang="en-US" sz="2400" dirty="0" smtClean="0"/>
              <a:t>Assess the Capability of the Measurement Process</a:t>
            </a:r>
          </a:p>
          <a:p>
            <a:pPr lvl="1">
              <a:lnSpc>
                <a:spcPct val="80000"/>
              </a:lnSpc>
              <a:buFont typeface="Wingdings" pitchFamily="2" charset="2"/>
              <a:buChar char="Ø"/>
            </a:pPr>
            <a:r>
              <a:rPr lang="en-US" sz="2400" dirty="0" smtClean="0"/>
              <a:t>Assess the Current Capability of the Process</a:t>
            </a:r>
          </a:p>
          <a:p>
            <a:pPr lvl="1">
              <a:lnSpc>
                <a:spcPct val="80000"/>
              </a:lnSpc>
              <a:buFont typeface="Wingdings" pitchFamily="2" charset="2"/>
              <a:buChar char="Ø"/>
            </a:pPr>
            <a:r>
              <a:rPr lang="en-US" sz="2400" dirty="0" smtClean="0"/>
              <a:t>Variance Reduction</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HISTORY</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96570" y="1371600"/>
            <a:ext cx="8332434" cy="4216539"/>
          </a:xfrm>
          <a:prstGeom prst="rect">
            <a:avLst/>
          </a:prstGeom>
          <a:noFill/>
        </p:spPr>
        <p:txBody>
          <a:bodyPr wrap="square" rtlCol="0">
            <a:spAutoFit/>
          </a:bodyPr>
          <a:lstStyle/>
          <a:p>
            <a:r>
              <a:rPr lang="en-US" sz="2400" b="1" dirty="0" smtClean="0"/>
              <a:t>Total Quality Management</a:t>
            </a:r>
          </a:p>
          <a:p>
            <a:r>
              <a:rPr lang="en-US" sz="2000" dirty="0" smtClean="0"/>
              <a:t>Total Quality Management (TQM) continually evolved beginning in the 1950s, with a focus on process management, customer quality, and use of data and systematic procedures for understanding and resolving problems.</a:t>
            </a:r>
            <a:endParaRPr lang="en-US" sz="2000" b="1" dirty="0" smtClean="0"/>
          </a:p>
          <a:p>
            <a:endParaRPr lang="en-US" sz="2000" dirty="0" smtClean="0"/>
          </a:p>
          <a:p>
            <a:endParaRPr lang="en-US" sz="2000" dirty="0" smtClean="0"/>
          </a:p>
          <a:p>
            <a:r>
              <a:rPr lang="en-US" sz="2400" b="1" dirty="0" smtClean="0"/>
              <a:t>Six Sigma</a:t>
            </a:r>
          </a:p>
          <a:p>
            <a:r>
              <a:rPr lang="en-US" sz="2000" dirty="0" smtClean="0"/>
              <a:t>Six Sigma grew in the 1980s, beginning at Motorola and spreading to companies including General Electric and AlliedSignal. It incorporated TQM as well as Statistical Process Control (SPC) and expanded from a manufacturing focus to other industries and processes.</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54366" y="1143000"/>
            <a:ext cx="8332434" cy="5755422"/>
          </a:xfrm>
          <a:prstGeom prst="rect">
            <a:avLst/>
          </a:prstGeom>
          <a:noFill/>
        </p:spPr>
        <p:txBody>
          <a:bodyPr wrap="square" rtlCol="0">
            <a:spAutoFit/>
          </a:bodyPr>
          <a:lstStyle/>
          <a:p>
            <a:r>
              <a:rPr lang="en-US" sz="2800" b="1" dirty="0" smtClean="0"/>
              <a:t>The Roadmap (DMAIC)</a:t>
            </a:r>
          </a:p>
          <a:p>
            <a:endParaRPr lang="en-US" sz="2800" b="1" dirty="0" smtClean="0"/>
          </a:p>
          <a:p>
            <a:r>
              <a:rPr lang="en-US" sz="2400" b="1" u="sng" dirty="0" smtClean="0"/>
              <a:t>Analyze</a:t>
            </a:r>
            <a:endParaRPr lang="en-US" sz="2400" b="1" u="sng" dirty="0"/>
          </a:p>
          <a:p>
            <a:pPr marL="800100" lvl="1" indent="-342900">
              <a:buFont typeface="Wingdings" pitchFamily="2" charset="2"/>
              <a:buChar char="Ø"/>
            </a:pPr>
            <a:r>
              <a:rPr lang="en-US" sz="2400" dirty="0"/>
              <a:t>Identify the Key Input Variables</a:t>
            </a:r>
          </a:p>
          <a:p>
            <a:pPr marL="800100" lvl="1" indent="-342900">
              <a:buFont typeface="Wingdings" pitchFamily="2" charset="2"/>
              <a:buChar char="Ø"/>
            </a:pPr>
            <a:r>
              <a:rPr lang="en-US" sz="2400" dirty="0"/>
              <a:t>Discover the Relationship between the Inputs and Outputs</a:t>
            </a:r>
          </a:p>
          <a:p>
            <a:pPr marL="800100" lvl="1" indent="-342900">
              <a:buFont typeface="Wingdings" pitchFamily="2" charset="2"/>
              <a:buChar char="Ø"/>
            </a:pPr>
            <a:r>
              <a:rPr lang="en-US" sz="2400" dirty="0"/>
              <a:t>Identify the Root Causes of the Problems</a:t>
            </a:r>
          </a:p>
          <a:p>
            <a:r>
              <a:rPr lang="en-US" sz="2400" b="1" u="sng" dirty="0"/>
              <a:t>Improve</a:t>
            </a:r>
          </a:p>
          <a:p>
            <a:pPr marL="800100" lvl="1" indent="-342900">
              <a:buFont typeface="Wingdings" pitchFamily="2" charset="2"/>
              <a:buChar char="Ø"/>
            </a:pPr>
            <a:r>
              <a:rPr lang="en-US" sz="2400" dirty="0"/>
              <a:t>Identify and Test the Proposed Solutions</a:t>
            </a:r>
          </a:p>
          <a:p>
            <a:pPr marL="800100" lvl="1" indent="-342900">
              <a:buFont typeface="Wingdings" pitchFamily="2" charset="2"/>
              <a:buChar char="Ø"/>
            </a:pPr>
            <a:r>
              <a:rPr lang="en-US" sz="2400" dirty="0"/>
              <a:t>Re-assess Capability</a:t>
            </a:r>
          </a:p>
          <a:p>
            <a:pPr marL="800100" lvl="1" indent="-342900">
              <a:buFont typeface="Wingdings" pitchFamily="2" charset="2"/>
              <a:buChar char="Ø"/>
            </a:pPr>
            <a:r>
              <a:rPr lang="en-US" sz="2400" dirty="0"/>
              <a:t>Implement Solution</a:t>
            </a:r>
          </a:p>
          <a:p>
            <a:r>
              <a:rPr lang="en-US" sz="2400" b="1" u="sng" dirty="0"/>
              <a:t>Control</a:t>
            </a:r>
          </a:p>
          <a:p>
            <a:pPr marL="800100" lvl="1" indent="-342900">
              <a:buFont typeface="Wingdings" pitchFamily="2" charset="2"/>
              <a:buChar char="Ø"/>
            </a:pPr>
            <a:r>
              <a:rPr lang="en-US" sz="2400" dirty="0"/>
              <a:t>Document Results and Return on Investment</a:t>
            </a:r>
          </a:p>
          <a:p>
            <a:pPr marL="800100" lvl="1" indent="-342900">
              <a:buFont typeface="Wingdings" pitchFamily="2" charset="2"/>
              <a:buChar char="Ø"/>
            </a:pPr>
            <a:r>
              <a:rPr lang="en-US" sz="2400" dirty="0"/>
              <a:t>Take Actions to Hold the Gains</a:t>
            </a:r>
          </a:p>
          <a:p>
            <a:pPr marL="800100" lvl="1" indent="-342900">
              <a:buFont typeface="Wingdings" pitchFamily="2" charset="2"/>
              <a:buChar char="Ø"/>
            </a:pPr>
            <a:r>
              <a:rPr lang="en-US" sz="2400" dirty="0"/>
              <a:t>Celebrate and </a:t>
            </a:r>
            <a:r>
              <a:rPr lang="en-US" sz="2400" dirty="0" smtClean="0"/>
              <a:t>Communicate</a:t>
            </a:r>
          </a:p>
        </p:txBody>
      </p:sp>
    </p:spTree>
    <p:extLst>
      <p:ext uri="{BB962C8B-B14F-4D97-AF65-F5344CB8AC3E}">
        <p14:creationId xmlns:p14="http://schemas.microsoft.com/office/powerpoint/2010/main" val="1359920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 (DMAIC)</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Lean_Six_Sigma_Approach_and_Benefits_181145410.jpg"/>
          <p:cNvPicPr>
            <a:picLocks noChangeAspect="1"/>
          </p:cNvPicPr>
          <p:nvPr/>
        </p:nvPicPr>
        <p:blipFill>
          <a:blip r:embed="rId3">
            <a:clrChange>
              <a:clrFrom>
                <a:srgbClr val="FFFFFF"/>
              </a:clrFrom>
              <a:clrTo>
                <a:srgbClr val="FFFFFF">
                  <a:alpha val="0"/>
                </a:srgbClr>
              </a:clrTo>
            </a:clrChange>
          </a:blip>
          <a:stretch>
            <a:fillRect/>
          </a:stretch>
        </p:blipFill>
        <p:spPr>
          <a:xfrm>
            <a:off x="228600" y="1371601"/>
            <a:ext cx="8229600" cy="5181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152400"/>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Group 3"/>
          <p:cNvGrpSpPr>
            <a:grpSpLocks/>
          </p:cNvGrpSpPr>
          <p:nvPr/>
        </p:nvGrpSpPr>
        <p:grpSpPr bwMode="auto">
          <a:xfrm>
            <a:off x="527050" y="1109663"/>
            <a:ext cx="2357438" cy="2606675"/>
            <a:chOff x="624" y="672"/>
            <a:chExt cx="1485" cy="1642"/>
          </a:xfrm>
        </p:grpSpPr>
        <p:grpSp>
          <p:nvGrpSpPr>
            <p:cNvPr id="6" name="Group 4"/>
            <p:cNvGrpSpPr>
              <a:grpSpLocks/>
            </p:cNvGrpSpPr>
            <p:nvPr/>
          </p:nvGrpSpPr>
          <p:grpSpPr bwMode="auto">
            <a:xfrm>
              <a:off x="720" y="672"/>
              <a:ext cx="1389" cy="890"/>
              <a:chOff x="1490" y="2683"/>
              <a:chExt cx="1389" cy="890"/>
            </a:xfrm>
          </p:grpSpPr>
          <p:sp>
            <p:nvSpPr>
              <p:cNvPr id="8" name="Oval 5"/>
              <p:cNvSpPr>
                <a:spLocks noChangeArrowheads="1"/>
              </p:cNvSpPr>
              <p:nvPr/>
            </p:nvSpPr>
            <p:spPr bwMode="auto">
              <a:xfrm>
                <a:off x="1490" y="2683"/>
                <a:ext cx="222" cy="59"/>
              </a:xfrm>
              <a:prstGeom prst="ellipse">
                <a:avLst/>
              </a:prstGeom>
              <a:solidFill>
                <a:srgbClr val="DDDDDD"/>
              </a:solidFill>
              <a:ln w="9525">
                <a:solidFill>
                  <a:srgbClr val="FFFF00"/>
                </a:solidFill>
                <a:round/>
                <a:headEnd type="none" w="sm" len="sm"/>
                <a:tailEnd/>
              </a:ln>
            </p:spPr>
            <p:txBody>
              <a:bodyPr wrap="none" lIns="45720" tIns="18288" rIns="18288" bIns="18288" anchor="ctr">
                <a:spAutoFit/>
              </a:bodyPr>
              <a:lstStyle/>
              <a:p>
                <a:endParaRPr lang="en-US" dirty="0"/>
              </a:p>
            </p:txBody>
          </p:sp>
          <p:sp>
            <p:nvSpPr>
              <p:cNvPr id="9" name="Rectangle 6"/>
              <p:cNvSpPr>
                <a:spLocks noChangeArrowheads="1"/>
              </p:cNvSpPr>
              <p:nvPr/>
            </p:nvSpPr>
            <p:spPr bwMode="auto">
              <a:xfrm>
                <a:off x="1490" y="2795"/>
                <a:ext cx="222" cy="72"/>
              </a:xfrm>
              <a:prstGeom prst="rect">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10" name="AutoShape 7"/>
              <p:cNvSpPr>
                <a:spLocks noChangeArrowheads="1"/>
              </p:cNvSpPr>
              <p:nvPr/>
            </p:nvSpPr>
            <p:spPr bwMode="auto">
              <a:xfrm>
                <a:off x="1521" y="2934"/>
                <a:ext cx="163" cy="137"/>
              </a:xfrm>
              <a:prstGeom prst="diamond">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11" name="Rectangle 8"/>
              <p:cNvSpPr>
                <a:spLocks noChangeArrowheads="1"/>
              </p:cNvSpPr>
              <p:nvPr/>
            </p:nvSpPr>
            <p:spPr bwMode="auto">
              <a:xfrm>
                <a:off x="1490" y="3124"/>
                <a:ext cx="222" cy="71"/>
              </a:xfrm>
              <a:prstGeom prst="rect">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12" name="Rectangle 9"/>
              <p:cNvSpPr>
                <a:spLocks noChangeArrowheads="1"/>
              </p:cNvSpPr>
              <p:nvPr/>
            </p:nvSpPr>
            <p:spPr bwMode="auto">
              <a:xfrm>
                <a:off x="1490" y="3254"/>
                <a:ext cx="222" cy="72"/>
              </a:xfrm>
              <a:prstGeom prst="rect">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13" name="Rectangle 10"/>
              <p:cNvSpPr>
                <a:spLocks noChangeArrowheads="1"/>
              </p:cNvSpPr>
              <p:nvPr/>
            </p:nvSpPr>
            <p:spPr bwMode="auto">
              <a:xfrm>
                <a:off x="1490" y="3383"/>
                <a:ext cx="222" cy="71"/>
              </a:xfrm>
              <a:prstGeom prst="rect">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14" name="Oval 11"/>
              <p:cNvSpPr>
                <a:spLocks noChangeArrowheads="1"/>
              </p:cNvSpPr>
              <p:nvPr/>
            </p:nvSpPr>
            <p:spPr bwMode="auto">
              <a:xfrm>
                <a:off x="1490" y="3514"/>
                <a:ext cx="222" cy="59"/>
              </a:xfrm>
              <a:prstGeom prst="ellipse">
                <a:avLst/>
              </a:prstGeom>
              <a:solidFill>
                <a:srgbClr val="DDDDDD"/>
              </a:solidFill>
              <a:ln w="9525">
                <a:solidFill>
                  <a:srgbClr val="FFFF00"/>
                </a:solidFill>
                <a:round/>
                <a:headEnd type="none" w="sm" len="sm"/>
                <a:tailEnd/>
              </a:ln>
            </p:spPr>
            <p:txBody>
              <a:bodyPr wrap="none" lIns="45720" tIns="18288" rIns="18288" bIns="18288" anchor="ctr">
                <a:spAutoFit/>
              </a:bodyPr>
              <a:lstStyle/>
              <a:p>
                <a:endParaRPr lang="en-US" dirty="0"/>
              </a:p>
            </p:txBody>
          </p:sp>
          <p:sp>
            <p:nvSpPr>
              <p:cNvPr id="15" name="Line 12"/>
              <p:cNvSpPr>
                <a:spLocks noChangeShapeType="1"/>
              </p:cNvSpPr>
              <p:nvPr/>
            </p:nvSpPr>
            <p:spPr bwMode="auto">
              <a:xfrm>
                <a:off x="1602" y="2742"/>
                <a:ext cx="0" cy="53"/>
              </a:xfrm>
              <a:prstGeom prst="line">
                <a:avLst/>
              </a:prstGeom>
              <a:noFill/>
              <a:ln w="9525">
                <a:solidFill>
                  <a:srgbClr val="FFFF00"/>
                </a:solidFill>
                <a:round/>
                <a:headEnd type="none" w="sm" len="sm"/>
                <a:tailEnd type="triangle" w="med" len="med"/>
              </a:ln>
            </p:spPr>
            <p:txBody>
              <a:bodyPr lIns="45720" tIns="18288" rIns="18288" bIns="18288" anchor="ctr">
                <a:spAutoFit/>
              </a:bodyPr>
              <a:lstStyle/>
              <a:p>
                <a:endParaRPr lang="en-US" dirty="0"/>
              </a:p>
            </p:txBody>
          </p:sp>
          <p:sp>
            <p:nvSpPr>
              <p:cNvPr id="16" name="Line 13"/>
              <p:cNvSpPr>
                <a:spLocks noChangeShapeType="1"/>
              </p:cNvSpPr>
              <p:nvPr/>
            </p:nvSpPr>
            <p:spPr bwMode="auto">
              <a:xfrm>
                <a:off x="1711" y="3289"/>
                <a:ext cx="433" cy="0"/>
              </a:xfrm>
              <a:prstGeom prst="line">
                <a:avLst/>
              </a:prstGeom>
              <a:noFill/>
              <a:ln w="9525">
                <a:solidFill>
                  <a:srgbClr val="FFFF00"/>
                </a:solidFill>
                <a:round/>
                <a:headEnd type="none" w="sm" len="sm"/>
                <a:tailEnd type="triangle" w="med" len="med"/>
              </a:ln>
            </p:spPr>
            <p:txBody>
              <a:bodyPr lIns="45720" tIns="18288" rIns="18288" bIns="18288" anchor="ctr">
                <a:spAutoFit/>
              </a:bodyPr>
              <a:lstStyle/>
              <a:p>
                <a:endParaRPr lang="en-US" dirty="0"/>
              </a:p>
            </p:txBody>
          </p:sp>
          <p:sp>
            <p:nvSpPr>
              <p:cNvPr id="17" name="Rectangle 14"/>
              <p:cNvSpPr>
                <a:spLocks noChangeArrowheads="1"/>
              </p:cNvSpPr>
              <p:nvPr/>
            </p:nvSpPr>
            <p:spPr bwMode="auto">
              <a:xfrm>
                <a:off x="2144" y="2795"/>
                <a:ext cx="221" cy="71"/>
              </a:xfrm>
              <a:prstGeom prst="rect">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cxnSp>
            <p:nvCxnSpPr>
              <p:cNvPr id="18" name="AutoShape 15"/>
              <p:cNvCxnSpPr>
                <a:cxnSpLocks noChangeShapeType="1"/>
                <a:stCxn id="17" idx="2"/>
                <a:endCxn id="10" idx="0"/>
              </p:cNvCxnSpPr>
              <p:nvPr/>
            </p:nvCxnSpPr>
            <p:spPr bwMode="auto">
              <a:xfrm rot="5400000">
                <a:off x="1894" y="2573"/>
                <a:ext cx="68" cy="652"/>
              </a:xfrm>
              <a:prstGeom prst="bentConnector3">
                <a:avLst>
                  <a:gd name="adj1" fmla="val 51472"/>
                </a:avLst>
              </a:prstGeom>
              <a:noFill/>
              <a:ln w="9525">
                <a:solidFill>
                  <a:srgbClr val="FFFF00"/>
                </a:solidFill>
                <a:miter lim="800000"/>
                <a:headEnd type="none" w="sm" len="sm"/>
                <a:tailEnd type="triangle" w="med" len="med"/>
              </a:ln>
            </p:spPr>
          </p:cxnSp>
          <p:sp>
            <p:nvSpPr>
              <p:cNvPr id="19" name="Line 16"/>
              <p:cNvSpPr>
                <a:spLocks noChangeShapeType="1"/>
              </p:cNvSpPr>
              <p:nvPr/>
            </p:nvSpPr>
            <p:spPr bwMode="auto">
              <a:xfrm>
                <a:off x="1685" y="3001"/>
                <a:ext cx="460" cy="0"/>
              </a:xfrm>
              <a:prstGeom prst="line">
                <a:avLst/>
              </a:prstGeom>
              <a:noFill/>
              <a:ln w="9525">
                <a:solidFill>
                  <a:srgbClr val="FFFF00"/>
                </a:solidFill>
                <a:round/>
                <a:headEnd type="none" w="sm" len="sm"/>
                <a:tailEnd type="triangle" w="med" len="med"/>
              </a:ln>
            </p:spPr>
            <p:txBody>
              <a:bodyPr lIns="45720" tIns="18288" rIns="18288" bIns="18288" anchor="ctr">
                <a:spAutoFit/>
              </a:bodyPr>
              <a:lstStyle/>
              <a:p>
                <a:endParaRPr lang="en-US" dirty="0"/>
              </a:p>
            </p:txBody>
          </p:sp>
          <p:sp>
            <p:nvSpPr>
              <p:cNvPr id="20" name="Rectangle 17"/>
              <p:cNvSpPr>
                <a:spLocks noChangeArrowheads="1"/>
              </p:cNvSpPr>
              <p:nvPr/>
            </p:nvSpPr>
            <p:spPr bwMode="auto">
              <a:xfrm>
                <a:off x="2144" y="2964"/>
                <a:ext cx="221" cy="72"/>
              </a:xfrm>
              <a:prstGeom prst="rect">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21" name="Oval 18"/>
              <p:cNvSpPr>
                <a:spLocks noChangeArrowheads="1"/>
              </p:cNvSpPr>
              <p:nvPr/>
            </p:nvSpPr>
            <p:spPr bwMode="auto">
              <a:xfrm>
                <a:off x="2144" y="3077"/>
                <a:ext cx="221" cy="59"/>
              </a:xfrm>
              <a:prstGeom prst="ellipse">
                <a:avLst/>
              </a:prstGeom>
              <a:solidFill>
                <a:srgbClr val="DDDDDD"/>
              </a:solidFill>
              <a:ln w="9525">
                <a:solidFill>
                  <a:srgbClr val="FFFF00"/>
                </a:solidFill>
                <a:round/>
                <a:headEnd type="none" w="sm" len="sm"/>
                <a:tailEnd/>
              </a:ln>
            </p:spPr>
            <p:txBody>
              <a:bodyPr wrap="none" lIns="45720" tIns="18288" rIns="18288" bIns="18288" anchor="ctr">
                <a:spAutoFit/>
              </a:bodyPr>
              <a:lstStyle/>
              <a:p>
                <a:endParaRPr lang="en-US" dirty="0"/>
              </a:p>
            </p:txBody>
          </p:sp>
          <p:sp>
            <p:nvSpPr>
              <p:cNvPr id="22" name="Line 19"/>
              <p:cNvSpPr>
                <a:spLocks noChangeShapeType="1"/>
              </p:cNvSpPr>
              <p:nvPr/>
            </p:nvSpPr>
            <p:spPr bwMode="auto">
              <a:xfrm>
                <a:off x="2256" y="3036"/>
                <a:ext cx="0" cy="41"/>
              </a:xfrm>
              <a:prstGeom prst="line">
                <a:avLst/>
              </a:prstGeom>
              <a:noFill/>
              <a:ln w="9525">
                <a:solidFill>
                  <a:srgbClr val="FFFF00"/>
                </a:solidFill>
                <a:round/>
                <a:headEnd type="none" w="sm" len="sm"/>
                <a:tailEnd type="triangle" w="med" len="med"/>
              </a:ln>
            </p:spPr>
            <p:txBody>
              <a:bodyPr wrap="none" lIns="45720" tIns="18288" rIns="18288" bIns="18288" anchor="ctr">
                <a:spAutoFit/>
              </a:bodyPr>
              <a:lstStyle/>
              <a:p>
                <a:endParaRPr lang="en-US" dirty="0"/>
              </a:p>
            </p:txBody>
          </p:sp>
          <p:sp>
            <p:nvSpPr>
              <p:cNvPr id="23" name="Line 20"/>
              <p:cNvSpPr>
                <a:spLocks noChangeShapeType="1"/>
              </p:cNvSpPr>
              <p:nvPr/>
            </p:nvSpPr>
            <p:spPr bwMode="auto">
              <a:xfrm>
                <a:off x="1603" y="3065"/>
                <a:ext cx="0" cy="59"/>
              </a:xfrm>
              <a:prstGeom prst="line">
                <a:avLst/>
              </a:prstGeom>
              <a:noFill/>
              <a:ln w="9525">
                <a:solidFill>
                  <a:srgbClr val="FFFF00"/>
                </a:solidFill>
                <a:round/>
                <a:headEnd type="none" w="sm" len="sm"/>
                <a:tailEnd type="triangle" w="med" len="med"/>
              </a:ln>
            </p:spPr>
            <p:txBody>
              <a:bodyPr lIns="45720" tIns="18288" rIns="18288" bIns="18288" anchor="ctr">
                <a:spAutoFit/>
              </a:bodyPr>
              <a:lstStyle/>
              <a:p>
                <a:endParaRPr lang="en-US" dirty="0"/>
              </a:p>
            </p:txBody>
          </p:sp>
          <p:sp>
            <p:nvSpPr>
              <p:cNvPr id="24" name="Line 21"/>
              <p:cNvSpPr>
                <a:spLocks noChangeShapeType="1"/>
              </p:cNvSpPr>
              <p:nvPr/>
            </p:nvSpPr>
            <p:spPr bwMode="auto">
              <a:xfrm>
                <a:off x="1602" y="3195"/>
                <a:ext cx="0" cy="59"/>
              </a:xfrm>
              <a:prstGeom prst="line">
                <a:avLst/>
              </a:prstGeom>
              <a:noFill/>
              <a:ln w="9525">
                <a:solidFill>
                  <a:srgbClr val="FFFF00"/>
                </a:solidFill>
                <a:round/>
                <a:headEnd type="none" w="sm" len="sm"/>
                <a:tailEnd type="triangle" w="med" len="med"/>
              </a:ln>
            </p:spPr>
            <p:txBody>
              <a:bodyPr lIns="45720" tIns="18288" rIns="18288" bIns="18288" anchor="ctr">
                <a:spAutoFit/>
              </a:bodyPr>
              <a:lstStyle/>
              <a:p>
                <a:endParaRPr lang="en-US" dirty="0"/>
              </a:p>
            </p:txBody>
          </p:sp>
          <p:sp>
            <p:nvSpPr>
              <p:cNvPr id="25" name="Line 22"/>
              <p:cNvSpPr>
                <a:spLocks noChangeShapeType="1"/>
              </p:cNvSpPr>
              <p:nvPr/>
            </p:nvSpPr>
            <p:spPr bwMode="auto">
              <a:xfrm>
                <a:off x="1603" y="3454"/>
                <a:ext cx="0" cy="60"/>
              </a:xfrm>
              <a:prstGeom prst="line">
                <a:avLst/>
              </a:prstGeom>
              <a:noFill/>
              <a:ln w="9525">
                <a:solidFill>
                  <a:srgbClr val="FFFF00"/>
                </a:solidFill>
                <a:round/>
                <a:headEnd type="none" w="sm" len="sm"/>
                <a:tailEnd type="triangle" w="med" len="med"/>
              </a:ln>
            </p:spPr>
            <p:txBody>
              <a:bodyPr lIns="45720" tIns="18288" rIns="18288" bIns="18288" anchor="ctr">
                <a:spAutoFit/>
              </a:bodyPr>
              <a:lstStyle/>
              <a:p>
                <a:endParaRPr lang="en-US" dirty="0"/>
              </a:p>
            </p:txBody>
          </p:sp>
          <p:sp>
            <p:nvSpPr>
              <p:cNvPr id="26" name="Rectangle 23"/>
              <p:cNvSpPr>
                <a:spLocks noChangeArrowheads="1"/>
              </p:cNvSpPr>
              <p:nvPr/>
            </p:nvSpPr>
            <p:spPr bwMode="auto">
              <a:xfrm>
                <a:off x="2144" y="3254"/>
                <a:ext cx="221" cy="72"/>
              </a:xfrm>
              <a:prstGeom prst="rect">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27" name="AutoShape 24"/>
              <p:cNvSpPr>
                <a:spLocks noChangeArrowheads="1"/>
              </p:cNvSpPr>
              <p:nvPr/>
            </p:nvSpPr>
            <p:spPr bwMode="auto">
              <a:xfrm>
                <a:off x="2431" y="3221"/>
                <a:ext cx="162" cy="137"/>
              </a:xfrm>
              <a:prstGeom prst="diamond">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28" name="Line 25"/>
              <p:cNvSpPr>
                <a:spLocks noChangeShapeType="1"/>
              </p:cNvSpPr>
              <p:nvPr/>
            </p:nvSpPr>
            <p:spPr bwMode="auto">
              <a:xfrm>
                <a:off x="2365" y="3289"/>
                <a:ext cx="65" cy="0"/>
              </a:xfrm>
              <a:prstGeom prst="line">
                <a:avLst/>
              </a:prstGeom>
              <a:noFill/>
              <a:ln w="9525">
                <a:solidFill>
                  <a:srgbClr val="FFFF00"/>
                </a:solidFill>
                <a:round/>
                <a:headEnd type="none" w="sm" len="sm"/>
                <a:tailEnd type="triangle" w="med" len="med"/>
              </a:ln>
            </p:spPr>
            <p:txBody>
              <a:bodyPr wrap="none" lIns="45720" tIns="18288" rIns="18288" bIns="18288" anchor="ctr">
                <a:spAutoFit/>
              </a:bodyPr>
              <a:lstStyle/>
              <a:p>
                <a:endParaRPr lang="en-US" dirty="0"/>
              </a:p>
            </p:txBody>
          </p:sp>
          <p:cxnSp>
            <p:nvCxnSpPr>
              <p:cNvPr id="29" name="AutoShape 26"/>
              <p:cNvCxnSpPr>
                <a:cxnSpLocks noChangeShapeType="1"/>
                <a:stCxn id="27" idx="2"/>
                <a:endCxn id="13" idx="3"/>
              </p:cNvCxnSpPr>
              <p:nvPr/>
            </p:nvCxnSpPr>
            <p:spPr bwMode="auto">
              <a:xfrm rot="5400000">
                <a:off x="2080" y="2988"/>
                <a:ext cx="61" cy="800"/>
              </a:xfrm>
              <a:prstGeom prst="bentConnector2">
                <a:avLst/>
              </a:prstGeom>
              <a:noFill/>
              <a:ln w="9525">
                <a:solidFill>
                  <a:srgbClr val="FFFF00"/>
                </a:solidFill>
                <a:miter lim="800000"/>
                <a:headEnd type="none" w="sm" len="sm"/>
                <a:tailEnd type="triangle" w="med" len="med"/>
              </a:ln>
            </p:spPr>
          </p:cxnSp>
          <p:sp>
            <p:nvSpPr>
              <p:cNvPr id="30" name="Rectangle 27"/>
              <p:cNvSpPr>
                <a:spLocks noChangeArrowheads="1"/>
              </p:cNvSpPr>
              <p:nvPr/>
            </p:nvSpPr>
            <p:spPr bwMode="auto">
              <a:xfrm>
                <a:off x="2657" y="3254"/>
                <a:ext cx="222" cy="72"/>
              </a:xfrm>
              <a:prstGeom prst="rect">
                <a:avLst/>
              </a:prstGeom>
              <a:solidFill>
                <a:srgbClr val="DDDDDD"/>
              </a:solidFill>
              <a:ln w="9525">
                <a:solidFill>
                  <a:srgbClr val="FFFF00"/>
                </a:solidFill>
                <a:miter lim="800000"/>
                <a:headEnd type="none" w="sm" len="sm"/>
                <a:tailEnd/>
              </a:ln>
            </p:spPr>
            <p:txBody>
              <a:bodyPr wrap="none" lIns="45720" tIns="18288" rIns="18288" bIns="18288" anchor="ctr">
                <a:spAutoFit/>
              </a:bodyPr>
              <a:lstStyle/>
              <a:p>
                <a:endParaRPr lang="en-US" dirty="0"/>
              </a:p>
            </p:txBody>
          </p:sp>
          <p:sp>
            <p:nvSpPr>
              <p:cNvPr id="31" name="Line 28"/>
              <p:cNvSpPr>
                <a:spLocks noChangeShapeType="1"/>
              </p:cNvSpPr>
              <p:nvPr/>
            </p:nvSpPr>
            <p:spPr bwMode="auto">
              <a:xfrm>
                <a:off x="2590" y="3290"/>
                <a:ext cx="65" cy="0"/>
              </a:xfrm>
              <a:prstGeom prst="line">
                <a:avLst/>
              </a:prstGeom>
              <a:noFill/>
              <a:ln w="9525">
                <a:solidFill>
                  <a:srgbClr val="FFFF00"/>
                </a:solidFill>
                <a:round/>
                <a:headEnd type="none" w="sm" len="sm"/>
                <a:tailEnd type="triangle" w="med" len="med"/>
              </a:ln>
            </p:spPr>
            <p:txBody>
              <a:bodyPr wrap="none" lIns="45720" tIns="18288" rIns="18288" bIns="18288" anchor="ctr">
                <a:spAutoFit/>
              </a:bodyPr>
              <a:lstStyle/>
              <a:p>
                <a:endParaRPr lang="en-US" dirty="0"/>
              </a:p>
            </p:txBody>
          </p:sp>
          <p:sp>
            <p:nvSpPr>
              <p:cNvPr id="32" name="Oval 29"/>
              <p:cNvSpPr>
                <a:spLocks noChangeArrowheads="1"/>
              </p:cNvSpPr>
              <p:nvPr/>
            </p:nvSpPr>
            <p:spPr bwMode="auto">
              <a:xfrm>
                <a:off x="2657" y="3366"/>
                <a:ext cx="222" cy="59"/>
              </a:xfrm>
              <a:prstGeom prst="ellipse">
                <a:avLst/>
              </a:prstGeom>
              <a:solidFill>
                <a:srgbClr val="DDDDDD"/>
              </a:solidFill>
              <a:ln w="9525">
                <a:solidFill>
                  <a:srgbClr val="FFFF00"/>
                </a:solidFill>
                <a:round/>
                <a:headEnd type="none" w="sm" len="sm"/>
                <a:tailEnd/>
              </a:ln>
            </p:spPr>
            <p:txBody>
              <a:bodyPr wrap="none" lIns="45720" tIns="18288" rIns="18288" bIns="18288" anchor="ctr">
                <a:spAutoFit/>
              </a:bodyPr>
              <a:lstStyle/>
              <a:p>
                <a:endParaRPr lang="en-US" dirty="0"/>
              </a:p>
            </p:txBody>
          </p:sp>
          <p:sp>
            <p:nvSpPr>
              <p:cNvPr id="33" name="Line 30"/>
              <p:cNvSpPr>
                <a:spLocks noChangeShapeType="1"/>
              </p:cNvSpPr>
              <p:nvPr/>
            </p:nvSpPr>
            <p:spPr bwMode="auto">
              <a:xfrm>
                <a:off x="2768" y="3325"/>
                <a:ext cx="0" cy="41"/>
              </a:xfrm>
              <a:prstGeom prst="line">
                <a:avLst/>
              </a:prstGeom>
              <a:noFill/>
              <a:ln w="9525">
                <a:solidFill>
                  <a:srgbClr val="FFFF00"/>
                </a:solidFill>
                <a:round/>
                <a:headEnd type="none" w="sm" len="sm"/>
                <a:tailEnd type="triangle" w="med" len="med"/>
              </a:ln>
            </p:spPr>
            <p:txBody>
              <a:bodyPr wrap="none" lIns="45720" tIns="18288" rIns="18288" bIns="18288" anchor="ctr">
                <a:spAutoFit/>
              </a:bodyPr>
              <a:lstStyle/>
              <a:p>
                <a:endParaRPr lang="en-US" dirty="0"/>
              </a:p>
            </p:txBody>
          </p:sp>
          <p:sp>
            <p:nvSpPr>
              <p:cNvPr id="34" name="Line 31"/>
              <p:cNvSpPr>
                <a:spLocks noChangeShapeType="1"/>
              </p:cNvSpPr>
              <p:nvPr/>
            </p:nvSpPr>
            <p:spPr bwMode="auto">
              <a:xfrm>
                <a:off x="1711" y="2832"/>
                <a:ext cx="433" cy="0"/>
              </a:xfrm>
              <a:prstGeom prst="line">
                <a:avLst/>
              </a:prstGeom>
              <a:noFill/>
              <a:ln w="9525">
                <a:solidFill>
                  <a:srgbClr val="FFFF00"/>
                </a:solidFill>
                <a:round/>
                <a:headEnd type="none" w="sm" len="sm"/>
                <a:tailEnd type="triangle" w="med" len="med"/>
              </a:ln>
            </p:spPr>
            <p:txBody>
              <a:bodyPr lIns="45720" tIns="18288" rIns="18288" bIns="18288" anchor="ctr">
                <a:spAutoFit/>
              </a:bodyPr>
              <a:lstStyle/>
              <a:p>
                <a:endParaRPr lang="en-US" dirty="0"/>
              </a:p>
            </p:txBody>
          </p:sp>
        </p:grpSp>
        <p:sp>
          <p:nvSpPr>
            <p:cNvPr id="7" name="Text Box 32"/>
            <p:cNvSpPr txBox="1">
              <a:spLocks noChangeArrowheads="1"/>
            </p:cNvSpPr>
            <p:nvPr/>
          </p:nvSpPr>
          <p:spPr bwMode="auto">
            <a:xfrm>
              <a:off x="624" y="1634"/>
              <a:ext cx="1289" cy="6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p>
              <a:pPr>
                <a:defRPr/>
              </a:pPr>
              <a:r>
                <a:rPr lang="en-US" sz="1600" b="1" dirty="0">
                  <a:latin typeface="Arial" charset="0"/>
                </a:rPr>
                <a:t>Map the process to</a:t>
              </a:r>
            </a:p>
            <a:p>
              <a:pPr>
                <a:defRPr/>
              </a:pPr>
              <a:r>
                <a:rPr lang="en-US" sz="1600" b="1" dirty="0">
                  <a:latin typeface="Arial" charset="0"/>
                </a:rPr>
                <a:t>determine where</a:t>
              </a:r>
            </a:p>
            <a:p>
              <a:pPr>
                <a:defRPr/>
              </a:pPr>
              <a:r>
                <a:rPr lang="en-US" sz="1600" b="1" dirty="0">
                  <a:latin typeface="Arial" charset="0"/>
                </a:rPr>
                <a:t>defects are being </a:t>
              </a:r>
            </a:p>
            <a:p>
              <a:pPr>
                <a:defRPr/>
              </a:pPr>
              <a:r>
                <a:rPr lang="en-US" sz="1600" b="1" dirty="0">
                  <a:latin typeface="Arial" charset="0"/>
                </a:rPr>
                <a:t>created</a:t>
              </a:r>
            </a:p>
          </p:txBody>
        </p:sp>
      </p:grpSp>
      <p:grpSp>
        <p:nvGrpSpPr>
          <p:cNvPr id="35" name="Group 33"/>
          <p:cNvGrpSpPr>
            <a:grpSpLocks/>
          </p:cNvGrpSpPr>
          <p:nvPr/>
        </p:nvGrpSpPr>
        <p:grpSpPr bwMode="auto">
          <a:xfrm>
            <a:off x="309563" y="4222750"/>
            <a:ext cx="4062310" cy="2454275"/>
            <a:chOff x="624" y="2678"/>
            <a:chExt cx="2560" cy="1546"/>
          </a:xfrm>
        </p:grpSpPr>
        <p:grpSp>
          <p:nvGrpSpPr>
            <p:cNvPr id="36" name="Group 34"/>
            <p:cNvGrpSpPr>
              <a:grpSpLocks/>
            </p:cNvGrpSpPr>
            <p:nvPr/>
          </p:nvGrpSpPr>
          <p:grpSpPr bwMode="auto">
            <a:xfrm>
              <a:off x="624" y="2678"/>
              <a:ext cx="2560" cy="1546"/>
              <a:chOff x="1728" y="1334"/>
              <a:chExt cx="2560" cy="1546"/>
            </a:xfrm>
          </p:grpSpPr>
          <p:sp>
            <p:nvSpPr>
              <p:cNvPr id="38" name="Rectangle 35"/>
              <p:cNvSpPr>
                <a:spLocks noChangeArrowheads="1"/>
              </p:cNvSpPr>
              <p:nvPr/>
            </p:nvSpPr>
            <p:spPr bwMode="auto">
              <a:xfrm>
                <a:off x="1776" y="1344"/>
                <a:ext cx="2304" cy="1536"/>
              </a:xfrm>
              <a:prstGeom prst="rect">
                <a:avLst/>
              </a:prstGeom>
              <a:solidFill>
                <a:srgbClr val="FF6600"/>
              </a:solidFill>
              <a:ln w="9525">
                <a:solidFill>
                  <a:schemeClr val="tx1"/>
                </a:solidFill>
                <a:miter lim="800000"/>
                <a:headEnd/>
                <a:tailEnd/>
              </a:ln>
            </p:spPr>
            <p:txBody>
              <a:bodyPr wrap="none" anchor="ctr"/>
              <a:lstStyle/>
              <a:p>
                <a:pPr algn="ctr"/>
                <a:endParaRPr lang="en-US" sz="1000" b="1" dirty="0"/>
              </a:p>
            </p:txBody>
          </p:sp>
          <p:sp>
            <p:nvSpPr>
              <p:cNvPr id="39" name="Line 36"/>
              <p:cNvSpPr>
                <a:spLocks noChangeShapeType="1"/>
              </p:cNvSpPr>
              <p:nvPr/>
            </p:nvSpPr>
            <p:spPr bwMode="auto">
              <a:xfrm>
                <a:off x="1776" y="1584"/>
                <a:ext cx="2304" cy="0"/>
              </a:xfrm>
              <a:prstGeom prst="line">
                <a:avLst/>
              </a:prstGeom>
              <a:noFill/>
              <a:ln w="9525">
                <a:solidFill>
                  <a:schemeClr val="tx1"/>
                </a:solidFill>
                <a:round/>
                <a:headEnd/>
                <a:tailEnd/>
              </a:ln>
            </p:spPr>
            <p:txBody>
              <a:bodyPr/>
              <a:lstStyle/>
              <a:p>
                <a:endParaRPr lang="en-US" dirty="0"/>
              </a:p>
            </p:txBody>
          </p:sp>
          <p:sp>
            <p:nvSpPr>
              <p:cNvPr id="40" name="Text Box 37"/>
              <p:cNvSpPr txBox="1">
                <a:spLocks noChangeArrowheads="1"/>
              </p:cNvSpPr>
              <p:nvPr/>
            </p:nvSpPr>
            <p:spPr bwMode="auto">
              <a:xfrm>
                <a:off x="1876" y="1334"/>
                <a:ext cx="2108" cy="250"/>
              </a:xfrm>
              <a:prstGeom prst="rect">
                <a:avLst/>
              </a:prstGeom>
              <a:solidFill>
                <a:srgbClr val="FF6600"/>
              </a:solidFill>
              <a:ln w="9525">
                <a:noFill/>
                <a:miter lim="800000"/>
                <a:headEnd/>
                <a:tailEnd/>
              </a:ln>
            </p:spPr>
            <p:txBody>
              <a:bodyPr wrap="none">
                <a:spAutoFit/>
              </a:bodyPr>
              <a:lstStyle/>
              <a:p>
                <a:pPr algn="ctr"/>
                <a:r>
                  <a:rPr lang="en-US" sz="1000" b="1" dirty="0"/>
                  <a:t>RISK PRIORITY NUMBER (RPN) =</a:t>
                </a:r>
              </a:p>
              <a:p>
                <a:pPr algn="ctr"/>
                <a:r>
                  <a:rPr lang="en-US" sz="1000" b="1" dirty="0"/>
                  <a:t>SEVERITY X 0CCURRENCEX ESCAPED DETECTION</a:t>
                </a:r>
              </a:p>
            </p:txBody>
          </p:sp>
          <p:sp>
            <p:nvSpPr>
              <p:cNvPr id="41" name="Line 38"/>
              <p:cNvSpPr>
                <a:spLocks noChangeShapeType="1"/>
              </p:cNvSpPr>
              <p:nvPr/>
            </p:nvSpPr>
            <p:spPr bwMode="auto">
              <a:xfrm>
                <a:off x="1776" y="1968"/>
                <a:ext cx="2304" cy="0"/>
              </a:xfrm>
              <a:prstGeom prst="line">
                <a:avLst/>
              </a:prstGeom>
              <a:noFill/>
              <a:ln w="9525">
                <a:solidFill>
                  <a:schemeClr val="tx1"/>
                </a:solidFill>
                <a:round/>
                <a:headEnd/>
                <a:tailEnd/>
              </a:ln>
            </p:spPr>
            <p:txBody>
              <a:bodyPr/>
              <a:lstStyle/>
              <a:p>
                <a:endParaRPr lang="en-US" dirty="0"/>
              </a:p>
            </p:txBody>
          </p:sp>
          <p:sp>
            <p:nvSpPr>
              <p:cNvPr id="42" name="Line 39"/>
              <p:cNvSpPr>
                <a:spLocks noChangeShapeType="1"/>
              </p:cNvSpPr>
              <p:nvPr/>
            </p:nvSpPr>
            <p:spPr bwMode="auto">
              <a:xfrm>
                <a:off x="1776" y="2400"/>
                <a:ext cx="2304" cy="0"/>
              </a:xfrm>
              <a:prstGeom prst="line">
                <a:avLst/>
              </a:prstGeom>
              <a:noFill/>
              <a:ln w="9525">
                <a:solidFill>
                  <a:schemeClr val="tx1"/>
                </a:solidFill>
                <a:round/>
                <a:headEnd/>
                <a:tailEnd/>
              </a:ln>
            </p:spPr>
            <p:txBody>
              <a:bodyPr/>
              <a:lstStyle/>
              <a:p>
                <a:endParaRPr lang="en-US" dirty="0"/>
              </a:p>
            </p:txBody>
          </p:sp>
          <p:sp>
            <p:nvSpPr>
              <p:cNvPr id="43" name="Line 40"/>
              <p:cNvSpPr>
                <a:spLocks noChangeShapeType="1"/>
              </p:cNvSpPr>
              <p:nvPr/>
            </p:nvSpPr>
            <p:spPr bwMode="auto">
              <a:xfrm>
                <a:off x="2256" y="1584"/>
                <a:ext cx="0" cy="1296"/>
              </a:xfrm>
              <a:prstGeom prst="line">
                <a:avLst/>
              </a:prstGeom>
              <a:noFill/>
              <a:ln w="9525">
                <a:solidFill>
                  <a:schemeClr val="tx1"/>
                </a:solidFill>
                <a:round/>
                <a:headEnd/>
                <a:tailEnd/>
              </a:ln>
            </p:spPr>
            <p:txBody>
              <a:bodyPr/>
              <a:lstStyle/>
              <a:p>
                <a:endParaRPr lang="en-US" dirty="0"/>
              </a:p>
            </p:txBody>
          </p:sp>
          <p:sp>
            <p:nvSpPr>
              <p:cNvPr id="44" name="Line 41"/>
              <p:cNvSpPr>
                <a:spLocks noChangeShapeType="1"/>
              </p:cNvSpPr>
              <p:nvPr/>
            </p:nvSpPr>
            <p:spPr bwMode="auto">
              <a:xfrm>
                <a:off x="1776" y="1728"/>
                <a:ext cx="2304" cy="0"/>
              </a:xfrm>
              <a:prstGeom prst="line">
                <a:avLst/>
              </a:prstGeom>
              <a:noFill/>
              <a:ln w="9525">
                <a:solidFill>
                  <a:schemeClr val="tx1"/>
                </a:solidFill>
                <a:round/>
                <a:headEnd/>
                <a:tailEnd/>
              </a:ln>
            </p:spPr>
            <p:txBody>
              <a:bodyPr/>
              <a:lstStyle/>
              <a:p>
                <a:endParaRPr lang="en-US" dirty="0"/>
              </a:p>
            </p:txBody>
          </p:sp>
          <p:sp>
            <p:nvSpPr>
              <p:cNvPr id="45" name="Line 42"/>
              <p:cNvSpPr>
                <a:spLocks noChangeShapeType="1"/>
              </p:cNvSpPr>
              <p:nvPr/>
            </p:nvSpPr>
            <p:spPr bwMode="auto">
              <a:xfrm>
                <a:off x="1776" y="1584"/>
                <a:ext cx="480" cy="144"/>
              </a:xfrm>
              <a:prstGeom prst="line">
                <a:avLst/>
              </a:prstGeom>
              <a:noFill/>
              <a:ln w="9525">
                <a:solidFill>
                  <a:schemeClr val="tx1"/>
                </a:solidFill>
                <a:round/>
                <a:headEnd/>
                <a:tailEnd/>
              </a:ln>
            </p:spPr>
            <p:txBody>
              <a:bodyPr/>
              <a:lstStyle/>
              <a:p>
                <a:endParaRPr lang="en-US" dirty="0"/>
              </a:p>
            </p:txBody>
          </p:sp>
          <p:sp>
            <p:nvSpPr>
              <p:cNvPr id="46" name="Line 43"/>
              <p:cNvSpPr>
                <a:spLocks noChangeShapeType="1"/>
              </p:cNvSpPr>
              <p:nvPr/>
            </p:nvSpPr>
            <p:spPr bwMode="auto">
              <a:xfrm>
                <a:off x="2640" y="1584"/>
                <a:ext cx="0" cy="1296"/>
              </a:xfrm>
              <a:prstGeom prst="line">
                <a:avLst/>
              </a:prstGeom>
              <a:noFill/>
              <a:ln w="9525">
                <a:solidFill>
                  <a:schemeClr val="tx1"/>
                </a:solidFill>
                <a:round/>
                <a:headEnd/>
                <a:tailEnd/>
              </a:ln>
            </p:spPr>
            <p:txBody>
              <a:bodyPr/>
              <a:lstStyle/>
              <a:p>
                <a:endParaRPr lang="en-US" dirty="0"/>
              </a:p>
            </p:txBody>
          </p:sp>
          <p:sp>
            <p:nvSpPr>
              <p:cNvPr id="47" name="Line 44"/>
              <p:cNvSpPr>
                <a:spLocks noChangeShapeType="1"/>
              </p:cNvSpPr>
              <p:nvPr/>
            </p:nvSpPr>
            <p:spPr bwMode="auto">
              <a:xfrm>
                <a:off x="2976" y="1584"/>
                <a:ext cx="0" cy="1296"/>
              </a:xfrm>
              <a:prstGeom prst="line">
                <a:avLst/>
              </a:prstGeom>
              <a:noFill/>
              <a:ln w="9525">
                <a:solidFill>
                  <a:schemeClr val="tx1"/>
                </a:solidFill>
                <a:round/>
                <a:headEnd/>
                <a:tailEnd/>
              </a:ln>
            </p:spPr>
            <p:txBody>
              <a:bodyPr/>
              <a:lstStyle/>
              <a:p>
                <a:endParaRPr lang="en-US" dirty="0"/>
              </a:p>
            </p:txBody>
          </p:sp>
          <p:sp>
            <p:nvSpPr>
              <p:cNvPr id="48" name="Line 45"/>
              <p:cNvSpPr>
                <a:spLocks noChangeShapeType="1"/>
              </p:cNvSpPr>
              <p:nvPr/>
            </p:nvSpPr>
            <p:spPr bwMode="auto">
              <a:xfrm>
                <a:off x="3360" y="1584"/>
                <a:ext cx="0" cy="1296"/>
              </a:xfrm>
              <a:prstGeom prst="line">
                <a:avLst/>
              </a:prstGeom>
              <a:noFill/>
              <a:ln w="9525">
                <a:solidFill>
                  <a:schemeClr val="tx1"/>
                </a:solidFill>
                <a:round/>
                <a:headEnd/>
                <a:tailEnd/>
              </a:ln>
            </p:spPr>
            <p:txBody>
              <a:bodyPr/>
              <a:lstStyle/>
              <a:p>
                <a:endParaRPr lang="en-US" dirty="0"/>
              </a:p>
            </p:txBody>
          </p:sp>
          <p:sp>
            <p:nvSpPr>
              <p:cNvPr id="49" name="Line 46"/>
              <p:cNvSpPr>
                <a:spLocks noChangeShapeType="1"/>
              </p:cNvSpPr>
              <p:nvPr/>
            </p:nvSpPr>
            <p:spPr bwMode="auto">
              <a:xfrm>
                <a:off x="3696" y="1584"/>
                <a:ext cx="0" cy="1296"/>
              </a:xfrm>
              <a:prstGeom prst="line">
                <a:avLst/>
              </a:prstGeom>
              <a:noFill/>
              <a:ln w="9525">
                <a:solidFill>
                  <a:schemeClr val="tx1"/>
                </a:solidFill>
                <a:round/>
                <a:headEnd/>
                <a:tailEnd/>
              </a:ln>
            </p:spPr>
            <p:txBody>
              <a:bodyPr/>
              <a:lstStyle/>
              <a:p>
                <a:endParaRPr lang="en-US" dirty="0"/>
              </a:p>
            </p:txBody>
          </p:sp>
          <p:sp>
            <p:nvSpPr>
              <p:cNvPr id="50" name="Text Box 47"/>
              <p:cNvSpPr txBox="1">
                <a:spLocks noChangeArrowheads="1"/>
              </p:cNvSpPr>
              <p:nvPr/>
            </p:nvSpPr>
            <p:spPr bwMode="auto">
              <a:xfrm>
                <a:off x="2352" y="1584"/>
                <a:ext cx="1590" cy="154"/>
              </a:xfrm>
              <a:prstGeom prst="rect">
                <a:avLst/>
              </a:prstGeom>
              <a:solidFill>
                <a:srgbClr val="FF6600"/>
              </a:solidFill>
              <a:ln w="9525">
                <a:noFill/>
                <a:miter lim="800000"/>
                <a:headEnd/>
                <a:tailEnd/>
              </a:ln>
            </p:spPr>
            <p:txBody>
              <a:bodyPr wrap="none">
                <a:spAutoFit/>
              </a:bodyPr>
              <a:lstStyle/>
              <a:p>
                <a:r>
                  <a:rPr lang="en-US" sz="1000" b="1" dirty="0"/>
                  <a:t>5               4              3              2              1</a:t>
                </a:r>
              </a:p>
            </p:txBody>
          </p:sp>
          <p:sp>
            <p:nvSpPr>
              <p:cNvPr id="51" name="Text Box 48"/>
              <p:cNvSpPr txBox="1">
                <a:spLocks noChangeArrowheads="1"/>
              </p:cNvSpPr>
              <p:nvPr/>
            </p:nvSpPr>
            <p:spPr bwMode="auto">
              <a:xfrm>
                <a:off x="2250" y="1722"/>
                <a:ext cx="1884" cy="135"/>
              </a:xfrm>
              <a:prstGeom prst="rect">
                <a:avLst/>
              </a:prstGeom>
              <a:solidFill>
                <a:srgbClr val="FF6600"/>
              </a:solidFill>
              <a:ln w="9525">
                <a:noFill/>
                <a:miter lim="800000"/>
                <a:headEnd/>
                <a:tailEnd/>
              </a:ln>
            </p:spPr>
            <p:txBody>
              <a:bodyPr wrap="none">
                <a:spAutoFit/>
              </a:bodyPr>
              <a:lstStyle/>
              <a:p>
                <a:r>
                  <a:rPr lang="en-US" sz="800" b="1" dirty="0"/>
                  <a:t>Severe           High         Moderate        Minor       Negligible </a:t>
                </a:r>
              </a:p>
            </p:txBody>
          </p:sp>
          <p:sp>
            <p:nvSpPr>
              <p:cNvPr id="52" name="Text Box 49"/>
              <p:cNvSpPr txBox="1">
                <a:spLocks noChangeArrowheads="1"/>
              </p:cNvSpPr>
              <p:nvPr/>
            </p:nvSpPr>
            <p:spPr bwMode="auto">
              <a:xfrm>
                <a:off x="1776" y="1968"/>
                <a:ext cx="2512" cy="213"/>
              </a:xfrm>
              <a:prstGeom prst="rect">
                <a:avLst/>
              </a:prstGeom>
              <a:solidFill>
                <a:srgbClr val="FF6600"/>
              </a:solidFill>
              <a:ln w="9525">
                <a:noFill/>
                <a:miter lim="800000"/>
                <a:headEnd/>
                <a:tailEnd/>
              </a:ln>
            </p:spPr>
            <p:txBody>
              <a:bodyPr wrap="none">
                <a:spAutoFit/>
              </a:bodyPr>
              <a:lstStyle/>
              <a:p>
                <a:r>
                  <a:rPr lang="en-US" sz="800" b="1" dirty="0"/>
                  <a:t>Occurrence     Very High        High         Moderate         Low        Very Low</a:t>
                </a:r>
              </a:p>
              <a:p>
                <a:r>
                  <a:rPr lang="en-US" sz="800" b="1" dirty="0"/>
                  <a:t>(OCC)</a:t>
                </a:r>
              </a:p>
            </p:txBody>
          </p:sp>
          <p:sp>
            <p:nvSpPr>
              <p:cNvPr id="53" name="Text Box 50"/>
              <p:cNvSpPr txBox="1">
                <a:spLocks noChangeArrowheads="1"/>
              </p:cNvSpPr>
              <p:nvPr/>
            </p:nvSpPr>
            <p:spPr bwMode="auto">
              <a:xfrm>
                <a:off x="1776" y="1728"/>
                <a:ext cx="367" cy="212"/>
              </a:xfrm>
              <a:prstGeom prst="rect">
                <a:avLst/>
              </a:prstGeom>
              <a:solidFill>
                <a:srgbClr val="FF6600"/>
              </a:solidFill>
              <a:ln w="9525">
                <a:noFill/>
                <a:miter lim="800000"/>
                <a:headEnd/>
                <a:tailEnd/>
              </a:ln>
            </p:spPr>
            <p:txBody>
              <a:bodyPr wrap="none">
                <a:spAutoFit/>
              </a:bodyPr>
              <a:lstStyle/>
              <a:p>
                <a:r>
                  <a:rPr lang="en-US" sz="800" b="1" dirty="0"/>
                  <a:t>Severity</a:t>
                </a:r>
              </a:p>
              <a:p>
                <a:r>
                  <a:rPr lang="en-US" sz="800" b="1" dirty="0"/>
                  <a:t>(SEV)</a:t>
                </a:r>
              </a:p>
            </p:txBody>
          </p:sp>
          <p:sp>
            <p:nvSpPr>
              <p:cNvPr id="54" name="Text Box 51"/>
              <p:cNvSpPr txBox="1">
                <a:spLocks noChangeArrowheads="1"/>
              </p:cNvSpPr>
              <p:nvPr/>
            </p:nvSpPr>
            <p:spPr bwMode="auto">
              <a:xfrm>
                <a:off x="1776" y="2400"/>
                <a:ext cx="2491" cy="291"/>
              </a:xfrm>
              <a:prstGeom prst="rect">
                <a:avLst/>
              </a:prstGeom>
              <a:solidFill>
                <a:srgbClr val="FF6600"/>
              </a:solidFill>
              <a:ln w="9525">
                <a:noFill/>
                <a:miter lim="800000"/>
                <a:headEnd/>
                <a:tailEnd/>
              </a:ln>
            </p:spPr>
            <p:txBody>
              <a:bodyPr wrap="none">
                <a:spAutoFit/>
              </a:bodyPr>
              <a:lstStyle/>
              <a:p>
                <a:r>
                  <a:rPr lang="en-US" sz="800" b="1" dirty="0"/>
                  <a:t>Escaped          Very High        High         Moderate        Low         Very Low</a:t>
                </a:r>
              </a:p>
              <a:p>
                <a:r>
                  <a:rPr lang="en-US" sz="800" b="1" dirty="0"/>
                  <a:t>Detection</a:t>
                </a:r>
              </a:p>
              <a:p>
                <a:r>
                  <a:rPr lang="en-US" sz="800" b="1" dirty="0"/>
                  <a:t>(DET)</a:t>
                </a:r>
              </a:p>
            </p:txBody>
          </p:sp>
          <p:sp>
            <p:nvSpPr>
              <p:cNvPr id="55" name="Text Box 52"/>
              <p:cNvSpPr txBox="1">
                <a:spLocks noChangeArrowheads="1"/>
              </p:cNvSpPr>
              <p:nvPr/>
            </p:nvSpPr>
            <p:spPr bwMode="auto">
              <a:xfrm>
                <a:off x="1728" y="1629"/>
                <a:ext cx="394" cy="135"/>
              </a:xfrm>
              <a:prstGeom prst="rect">
                <a:avLst/>
              </a:prstGeom>
              <a:solidFill>
                <a:srgbClr val="FF6600"/>
              </a:solidFill>
              <a:ln w="9525">
                <a:noFill/>
                <a:miter lim="800000"/>
                <a:headEnd/>
                <a:tailEnd/>
              </a:ln>
            </p:spPr>
            <p:txBody>
              <a:bodyPr wrap="none">
                <a:spAutoFit/>
              </a:bodyPr>
              <a:lstStyle/>
              <a:p>
                <a:r>
                  <a:rPr lang="en-US" sz="800" b="1" dirty="0"/>
                  <a:t>Category</a:t>
                </a:r>
              </a:p>
            </p:txBody>
          </p:sp>
          <p:sp>
            <p:nvSpPr>
              <p:cNvPr id="56" name="Text Box 53"/>
              <p:cNvSpPr txBox="1">
                <a:spLocks noChangeArrowheads="1"/>
              </p:cNvSpPr>
              <p:nvPr/>
            </p:nvSpPr>
            <p:spPr bwMode="auto">
              <a:xfrm>
                <a:off x="2004" y="1560"/>
                <a:ext cx="295" cy="135"/>
              </a:xfrm>
              <a:prstGeom prst="rect">
                <a:avLst/>
              </a:prstGeom>
              <a:solidFill>
                <a:srgbClr val="FF6600"/>
              </a:solidFill>
              <a:ln w="9525">
                <a:noFill/>
                <a:miter lim="800000"/>
                <a:headEnd/>
                <a:tailEnd/>
              </a:ln>
            </p:spPr>
            <p:txBody>
              <a:bodyPr wrap="none">
                <a:spAutoFit/>
              </a:bodyPr>
              <a:lstStyle/>
              <a:p>
                <a:r>
                  <a:rPr lang="en-US" sz="800" b="1" dirty="0"/>
                  <a:t>Score</a:t>
                </a:r>
              </a:p>
            </p:txBody>
          </p:sp>
        </p:grpSp>
        <p:sp>
          <p:nvSpPr>
            <p:cNvPr id="37" name="Text Box 54"/>
            <p:cNvSpPr txBox="1">
              <a:spLocks noChangeArrowheads="1"/>
            </p:cNvSpPr>
            <p:nvPr/>
          </p:nvSpPr>
          <p:spPr bwMode="auto">
            <a:xfrm>
              <a:off x="864" y="3552"/>
              <a:ext cx="1932" cy="526"/>
            </a:xfrm>
            <a:prstGeom prst="rect">
              <a:avLst/>
            </a:prstGeom>
            <a:solidFill>
              <a:srgbClr val="FF6600"/>
            </a:solidFill>
            <a:ln w="9525">
              <a:solidFill>
                <a:schemeClr val="tx1"/>
              </a:solidFill>
              <a:miter lim="800000"/>
              <a:headEnd/>
              <a:tailEnd/>
            </a:ln>
            <a:effectLst>
              <a:outerShdw dist="107763" dir="2700000" algn="ctr" rotWithShape="0">
                <a:schemeClr val="bg2"/>
              </a:outerShdw>
            </a:effectLst>
          </p:spPr>
          <p:txBody>
            <a:bodyPr wrap="none">
              <a:spAutoFit/>
            </a:bodyPr>
            <a:lstStyle/>
            <a:p>
              <a:pPr>
                <a:defRPr/>
              </a:pPr>
              <a:r>
                <a:rPr lang="en-US" sz="1600" b="1" dirty="0">
                  <a:latin typeface="Arial" charset="0"/>
                </a:rPr>
                <a:t>Document failure modes</a:t>
              </a:r>
            </a:p>
            <a:p>
              <a:pPr>
                <a:defRPr/>
              </a:pPr>
              <a:r>
                <a:rPr lang="en-US" sz="1600" b="1" dirty="0">
                  <a:latin typeface="Arial" charset="0"/>
                </a:rPr>
                <a:t>for products and processes</a:t>
              </a:r>
            </a:p>
            <a:p>
              <a:pPr>
                <a:defRPr/>
              </a:pPr>
              <a:r>
                <a:rPr lang="en-US" sz="1600" b="1" dirty="0">
                  <a:latin typeface="Arial" charset="0"/>
                </a:rPr>
                <a:t>to identify defects' root cause</a:t>
              </a:r>
            </a:p>
          </p:txBody>
        </p:sp>
      </p:grpSp>
      <p:grpSp>
        <p:nvGrpSpPr>
          <p:cNvPr id="57" name="Group 55"/>
          <p:cNvGrpSpPr>
            <a:grpSpLocks/>
          </p:cNvGrpSpPr>
          <p:nvPr/>
        </p:nvGrpSpPr>
        <p:grpSpPr bwMode="auto">
          <a:xfrm>
            <a:off x="5181600" y="4343400"/>
            <a:ext cx="3581400" cy="2362200"/>
            <a:chOff x="3264" y="2736"/>
            <a:chExt cx="2256" cy="1488"/>
          </a:xfrm>
        </p:grpSpPr>
        <p:sp>
          <p:nvSpPr>
            <p:cNvPr id="58" name="Rectangle 56"/>
            <p:cNvSpPr>
              <a:spLocks noChangeArrowheads="1"/>
            </p:cNvSpPr>
            <p:nvPr/>
          </p:nvSpPr>
          <p:spPr bwMode="auto">
            <a:xfrm>
              <a:off x="3264" y="2736"/>
              <a:ext cx="2208" cy="1488"/>
            </a:xfrm>
            <a:prstGeom prst="rect">
              <a:avLst/>
            </a:prstGeom>
            <a:solidFill>
              <a:srgbClr val="FFFF00"/>
            </a:solidFill>
            <a:ln w="9525">
              <a:solidFill>
                <a:schemeClr val="tx1"/>
              </a:solidFill>
              <a:miter lim="800000"/>
              <a:headEnd/>
              <a:tailEnd/>
            </a:ln>
          </p:spPr>
          <p:txBody>
            <a:bodyPr wrap="none" anchor="ctr"/>
            <a:lstStyle/>
            <a:p>
              <a:endParaRPr lang="en-US" dirty="0"/>
            </a:p>
          </p:txBody>
        </p:sp>
        <p:sp>
          <p:nvSpPr>
            <p:cNvPr id="59" name="Rectangle 57"/>
            <p:cNvSpPr>
              <a:spLocks noChangeArrowheads="1"/>
            </p:cNvSpPr>
            <p:nvPr/>
          </p:nvSpPr>
          <p:spPr bwMode="auto">
            <a:xfrm>
              <a:off x="3672" y="4088"/>
              <a:ext cx="26" cy="77"/>
            </a:xfrm>
            <a:prstGeom prst="rect">
              <a:avLst/>
            </a:prstGeom>
            <a:solidFill>
              <a:srgbClr val="FFFF00"/>
            </a:solidFill>
            <a:ln w="9525">
              <a:noFill/>
              <a:miter lim="800000"/>
              <a:headEnd/>
              <a:tailEnd/>
            </a:ln>
          </p:spPr>
          <p:txBody>
            <a:bodyPr lIns="0" tIns="0" rIns="0" bIns="0">
              <a:spAutoFit/>
            </a:bodyPr>
            <a:lstStyle/>
            <a:p>
              <a:pPr defTabSz="944563" eaLnBrk="0" hangingPunct="0"/>
              <a:r>
                <a:rPr lang="en-US" sz="800" dirty="0"/>
                <a:t>ˆ</a:t>
              </a:r>
              <a:endParaRPr lang="en-US" sz="800" dirty="0">
                <a:latin typeface="Times New Roman" pitchFamily="18" charset="0"/>
              </a:endParaRPr>
            </a:p>
          </p:txBody>
        </p:sp>
        <p:sp>
          <p:nvSpPr>
            <p:cNvPr id="60" name="Rectangle 58"/>
            <p:cNvSpPr>
              <a:spLocks noChangeArrowheads="1"/>
            </p:cNvSpPr>
            <p:nvPr/>
          </p:nvSpPr>
          <p:spPr bwMode="auto">
            <a:xfrm>
              <a:off x="3669" y="4108"/>
              <a:ext cx="26" cy="77"/>
            </a:xfrm>
            <a:prstGeom prst="rect">
              <a:avLst/>
            </a:prstGeom>
            <a:solidFill>
              <a:srgbClr val="FFFF00"/>
            </a:solidFill>
            <a:ln w="9525">
              <a:noFill/>
              <a:miter lim="800000"/>
              <a:headEnd/>
              <a:tailEnd/>
            </a:ln>
          </p:spPr>
          <p:txBody>
            <a:bodyPr lIns="0" tIns="0" rIns="0" bIns="0">
              <a:spAutoFit/>
            </a:bodyPr>
            <a:lstStyle/>
            <a:p>
              <a:pPr defTabSz="944563" eaLnBrk="0" hangingPunct="0"/>
              <a:r>
                <a:rPr lang="en-US" sz="800" dirty="0"/>
                <a:t>s</a:t>
              </a:r>
              <a:endParaRPr lang="en-US" sz="800" dirty="0">
                <a:latin typeface="Times New Roman" pitchFamily="18" charset="0"/>
              </a:endParaRPr>
            </a:p>
          </p:txBody>
        </p:sp>
        <p:sp>
          <p:nvSpPr>
            <p:cNvPr id="61" name="Rectangle 59"/>
            <p:cNvSpPr>
              <a:spLocks noChangeArrowheads="1"/>
            </p:cNvSpPr>
            <p:nvPr/>
          </p:nvSpPr>
          <p:spPr bwMode="auto">
            <a:xfrm>
              <a:off x="3752" y="4108"/>
              <a:ext cx="3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Arial Narrow" pitchFamily="34" charset="0"/>
                </a:rPr>
                <a:t>=</a:t>
              </a:r>
              <a:endParaRPr lang="en-US" sz="800" dirty="0">
                <a:latin typeface="Times New Roman" pitchFamily="18" charset="0"/>
              </a:endParaRPr>
            </a:p>
          </p:txBody>
        </p:sp>
        <p:sp>
          <p:nvSpPr>
            <p:cNvPr id="62" name="Rectangle 60"/>
            <p:cNvSpPr>
              <a:spLocks noChangeArrowheads="1"/>
            </p:cNvSpPr>
            <p:nvPr/>
          </p:nvSpPr>
          <p:spPr bwMode="auto">
            <a:xfrm>
              <a:off x="3848" y="4108"/>
              <a:ext cx="35"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63" name="Rectangle 61"/>
            <p:cNvSpPr>
              <a:spLocks noChangeArrowheads="1"/>
            </p:cNvSpPr>
            <p:nvPr/>
          </p:nvSpPr>
          <p:spPr bwMode="auto">
            <a:xfrm>
              <a:off x="3846" y="4108"/>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s</a:t>
              </a:r>
              <a:endParaRPr lang="en-US" sz="800" dirty="0">
                <a:latin typeface="Times New Roman" pitchFamily="18" charset="0"/>
              </a:endParaRPr>
            </a:p>
          </p:txBody>
        </p:sp>
        <p:sp>
          <p:nvSpPr>
            <p:cNvPr id="64" name="Rectangle 62"/>
            <p:cNvSpPr>
              <a:spLocks noChangeArrowheads="1"/>
            </p:cNvSpPr>
            <p:nvPr/>
          </p:nvSpPr>
          <p:spPr bwMode="auto">
            <a:xfrm>
              <a:off x="3939" y="4108"/>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p>
          </p:txBody>
        </p:sp>
        <p:sp>
          <p:nvSpPr>
            <p:cNvPr id="65" name="Rectangle 63"/>
            <p:cNvSpPr>
              <a:spLocks noChangeArrowheads="1"/>
            </p:cNvSpPr>
            <p:nvPr/>
          </p:nvSpPr>
          <p:spPr bwMode="auto">
            <a:xfrm>
              <a:off x="4054" y="4060"/>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Times New Roman" pitchFamily="18" charset="0"/>
                  <a:sym typeface="Symbol" pitchFamily="18" charset="2"/>
                </a:rPr>
                <a:t></a:t>
              </a:r>
            </a:p>
          </p:txBody>
        </p:sp>
        <p:sp>
          <p:nvSpPr>
            <p:cNvPr id="66" name="Rectangle 64"/>
            <p:cNvSpPr>
              <a:spLocks noChangeArrowheads="1"/>
            </p:cNvSpPr>
            <p:nvPr/>
          </p:nvSpPr>
          <p:spPr bwMode="auto">
            <a:xfrm>
              <a:off x="4096" y="4102"/>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a:t>
              </a:r>
              <a:endParaRPr lang="en-US" sz="800" dirty="0">
                <a:latin typeface="Times New Roman" pitchFamily="18" charset="0"/>
              </a:endParaRPr>
            </a:p>
          </p:txBody>
        </p:sp>
        <p:sp>
          <p:nvSpPr>
            <p:cNvPr id="67" name="Rectangle 65"/>
            <p:cNvSpPr>
              <a:spLocks noChangeArrowheads="1"/>
            </p:cNvSpPr>
            <p:nvPr/>
          </p:nvSpPr>
          <p:spPr bwMode="auto">
            <a:xfrm>
              <a:off x="4073" y="4147"/>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2</a:t>
              </a:r>
              <a:endParaRPr lang="en-US" sz="800" dirty="0">
                <a:latin typeface="Times New Roman" pitchFamily="18" charset="0"/>
              </a:endParaRPr>
            </a:p>
          </p:txBody>
        </p:sp>
        <p:sp>
          <p:nvSpPr>
            <p:cNvPr id="68" name="Rectangle 66"/>
            <p:cNvSpPr>
              <a:spLocks noChangeArrowheads="1"/>
            </p:cNvSpPr>
            <p:nvPr/>
          </p:nvSpPr>
          <p:spPr bwMode="auto">
            <a:xfrm>
              <a:off x="4175" y="4108"/>
              <a:ext cx="53" cy="77"/>
            </a:xfrm>
            <a:prstGeom prst="rect">
              <a:avLst/>
            </a:prstGeom>
            <a:solidFill>
              <a:srgbClr val="FFFF00"/>
            </a:solidFill>
            <a:ln w="9525">
              <a:noFill/>
              <a:miter lim="800000"/>
              <a:headEnd/>
              <a:tailEnd/>
            </a:ln>
          </p:spPr>
          <p:txBody>
            <a:bodyPr lIns="0" tIns="0" rIns="0" bIns="0">
              <a:spAutoFit/>
            </a:bodyPr>
            <a:lstStyle/>
            <a:p>
              <a:pPr defTabSz="944563" eaLnBrk="0" hangingPunct="0"/>
              <a:r>
                <a:rPr lang="en-US" sz="800" dirty="0"/>
                <a:t>A</a:t>
              </a:r>
              <a:endParaRPr lang="en-US" sz="800" dirty="0">
                <a:latin typeface="Times New Roman" pitchFamily="18" charset="0"/>
              </a:endParaRPr>
            </a:p>
          </p:txBody>
        </p:sp>
        <p:sp>
          <p:nvSpPr>
            <p:cNvPr id="69" name="Rectangle 67"/>
            <p:cNvSpPr>
              <a:spLocks noChangeArrowheads="1"/>
            </p:cNvSpPr>
            <p:nvPr/>
          </p:nvSpPr>
          <p:spPr bwMode="auto">
            <a:xfrm>
              <a:off x="4282" y="4108"/>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p>
          </p:txBody>
        </p:sp>
        <p:sp>
          <p:nvSpPr>
            <p:cNvPr id="70" name="Rectangle 68"/>
            <p:cNvSpPr>
              <a:spLocks noChangeArrowheads="1"/>
            </p:cNvSpPr>
            <p:nvPr/>
          </p:nvSpPr>
          <p:spPr bwMode="auto">
            <a:xfrm>
              <a:off x="4388" y="4060"/>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Times New Roman" pitchFamily="18" charset="0"/>
                  <a:sym typeface="Symbol" pitchFamily="18" charset="2"/>
                </a:rPr>
                <a:t></a:t>
              </a:r>
            </a:p>
          </p:txBody>
        </p:sp>
        <p:sp>
          <p:nvSpPr>
            <p:cNvPr id="71" name="Rectangle 69"/>
            <p:cNvSpPr>
              <a:spLocks noChangeArrowheads="1"/>
            </p:cNvSpPr>
            <p:nvPr/>
          </p:nvSpPr>
          <p:spPr bwMode="auto">
            <a:xfrm>
              <a:off x="4434" y="4101"/>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B</a:t>
              </a:r>
              <a:endParaRPr lang="en-US" sz="800" dirty="0">
                <a:latin typeface="Times New Roman" pitchFamily="18" charset="0"/>
              </a:endParaRPr>
            </a:p>
          </p:txBody>
        </p:sp>
        <p:sp>
          <p:nvSpPr>
            <p:cNvPr id="72" name="Rectangle 70"/>
            <p:cNvSpPr>
              <a:spLocks noChangeArrowheads="1"/>
            </p:cNvSpPr>
            <p:nvPr/>
          </p:nvSpPr>
          <p:spPr bwMode="auto">
            <a:xfrm>
              <a:off x="4414" y="4147"/>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2</a:t>
              </a:r>
              <a:endParaRPr lang="en-US" sz="800" dirty="0">
                <a:latin typeface="Times New Roman" pitchFamily="18" charset="0"/>
              </a:endParaRPr>
            </a:p>
          </p:txBody>
        </p:sp>
        <p:sp>
          <p:nvSpPr>
            <p:cNvPr id="73" name="Rectangle 71"/>
            <p:cNvSpPr>
              <a:spLocks noChangeArrowheads="1"/>
            </p:cNvSpPr>
            <p:nvPr/>
          </p:nvSpPr>
          <p:spPr bwMode="auto">
            <a:xfrm>
              <a:off x="4515" y="410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B</a:t>
              </a:r>
              <a:endParaRPr lang="en-US" sz="800" dirty="0">
                <a:latin typeface="Times New Roman" pitchFamily="18" charset="0"/>
              </a:endParaRPr>
            </a:p>
          </p:txBody>
        </p:sp>
        <p:sp>
          <p:nvSpPr>
            <p:cNvPr id="74" name="Rectangle 72"/>
            <p:cNvSpPr>
              <a:spLocks noChangeArrowheads="1"/>
            </p:cNvSpPr>
            <p:nvPr/>
          </p:nvSpPr>
          <p:spPr bwMode="auto">
            <a:xfrm>
              <a:off x="4616" y="4108"/>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p>
          </p:txBody>
        </p:sp>
        <p:sp>
          <p:nvSpPr>
            <p:cNvPr id="75" name="Rectangle 73"/>
            <p:cNvSpPr>
              <a:spLocks noChangeArrowheads="1"/>
            </p:cNvSpPr>
            <p:nvPr/>
          </p:nvSpPr>
          <p:spPr bwMode="auto">
            <a:xfrm>
              <a:off x="4735" y="4060"/>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Times New Roman" pitchFamily="18" charset="0"/>
                  <a:sym typeface="Symbol" pitchFamily="18" charset="2"/>
                </a:rPr>
                <a:t></a:t>
              </a:r>
              <a:endParaRPr lang="en-US" sz="800" dirty="0">
                <a:latin typeface="Times New Roman" pitchFamily="18" charset="0"/>
              </a:endParaRPr>
            </a:p>
          </p:txBody>
        </p:sp>
        <p:sp>
          <p:nvSpPr>
            <p:cNvPr id="76" name="Rectangle 74"/>
            <p:cNvSpPr>
              <a:spLocks noChangeArrowheads="1"/>
            </p:cNvSpPr>
            <p:nvPr/>
          </p:nvSpPr>
          <p:spPr bwMode="auto">
            <a:xfrm>
              <a:off x="4781" y="4100"/>
              <a:ext cx="8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AB</a:t>
              </a:r>
              <a:endParaRPr lang="en-US" sz="800" dirty="0">
                <a:latin typeface="Times New Roman" pitchFamily="18" charset="0"/>
              </a:endParaRPr>
            </a:p>
          </p:txBody>
        </p:sp>
        <p:sp>
          <p:nvSpPr>
            <p:cNvPr id="77" name="Rectangle 75"/>
            <p:cNvSpPr>
              <a:spLocks noChangeArrowheads="1"/>
            </p:cNvSpPr>
            <p:nvPr/>
          </p:nvSpPr>
          <p:spPr bwMode="auto">
            <a:xfrm>
              <a:off x="4775" y="4146"/>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2</a:t>
              </a:r>
              <a:endParaRPr lang="en-US" sz="800" dirty="0">
                <a:latin typeface="Times New Roman" pitchFamily="18" charset="0"/>
              </a:endParaRPr>
            </a:p>
          </p:txBody>
        </p:sp>
        <p:sp>
          <p:nvSpPr>
            <p:cNvPr id="78" name="Rectangle 76"/>
            <p:cNvSpPr>
              <a:spLocks noChangeArrowheads="1"/>
            </p:cNvSpPr>
            <p:nvPr/>
          </p:nvSpPr>
          <p:spPr bwMode="auto">
            <a:xfrm>
              <a:off x="4885" y="410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a:t>
              </a:r>
              <a:endParaRPr lang="en-US" sz="800" dirty="0">
                <a:latin typeface="Times New Roman" pitchFamily="18" charset="0"/>
              </a:endParaRPr>
            </a:p>
          </p:txBody>
        </p:sp>
        <p:sp>
          <p:nvSpPr>
            <p:cNvPr id="79" name="Rectangle 77"/>
            <p:cNvSpPr>
              <a:spLocks noChangeArrowheads="1"/>
            </p:cNvSpPr>
            <p:nvPr/>
          </p:nvSpPr>
          <p:spPr bwMode="auto">
            <a:xfrm>
              <a:off x="4952" y="4113"/>
              <a:ext cx="2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p>
          </p:txBody>
        </p:sp>
        <p:sp>
          <p:nvSpPr>
            <p:cNvPr id="80" name="Rectangle 78"/>
            <p:cNvSpPr>
              <a:spLocks noChangeArrowheads="1"/>
            </p:cNvSpPr>
            <p:nvPr/>
          </p:nvSpPr>
          <p:spPr bwMode="auto">
            <a:xfrm>
              <a:off x="4990" y="410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B</a:t>
              </a:r>
              <a:endParaRPr lang="en-US" sz="800" dirty="0">
                <a:latin typeface="Times New Roman" pitchFamily="18" charset="0"/>
              </a:endParaRPr>
            </a:p>
          </p:txBody>
        </p:sp>
        <p:sp>
          <p:nvSpPr>
            <p:cNvPr id="81" name="Line 79"/>
            <p:cNvSpPr>
              <a:spLocks noChangeShapeType="1"/>
            </p:cNvSpPr>
            <p:nvPr/>
          </p:nvSpPr>
          <p:spPr bwMode="auto">
            <a:xfrm>
              <a:off x="4035" y="4152"/>
              <a:ext cx="126" cy="1"/>
            </a:xfrm>
            <a:prstGeom prst="line">
              <a:avLst/>
            </a:prstGeom>
            <a:noFill/>
            <a:ln w="28575">
              <a:solidFill>
                <a:schemeClr val="tx1"/>
              </a:solidFill>
              <a:round/>
              <a:headEnd/>
              <a:tailEnd/>
            </a:ln>
          </p:spPr>
          <p:txBody>
            <a:bodyPr wrap="none" anchor="ctr"/>
            <a:lstStyle/>
            <a:p>
              <a:endParaRPr lang="en-US" dirty="0"/>
            </a:p>
          </p:txBody>
        </p:sp>
        <p:sp>
          <p:nvSpPr>
            <p:cNvPr id="82" name="Line 80"/>
            <p:cNvSpPr>
              <a:spLocks noChangeShapeType="1"/>
            </p:cNvSpPr>
            <p:nvPr/>
          </p:nvSpPr>
          <p:spPr bwMode="auto">
            <a:xfrm>
              <a:off x="4368" y="4152"/>
              <a:ext cx="126" cy="1"/>
            </a:xfrm>
            <a:prstGeom prst="line">
              <a:avLst/>
            </a:prstGeom>
            <a:noFill/>
            <a:ln w="28575">
              <a:solidFill>
                <a:schemeClr val="tx1"/>
              </a:solidFill>
              <a:round/>
              <a:headEnd/>
              <a:tailEnd/>
            </a:ln>
          </p:spPr>
          <p:txBody>
            <a:bodyPr wrap="none" anchor="ctr"/>
            <a:lstStyle/>
            <a:p>
              <a:endParaRPr lang="en-US" dirty="0"/>
            </a:p>
          </p:txBody>
        </p:sp>
        <p:sp>
          <p:nvSpPr>
            <p:cNvPr id="83" name="Line 81"/>
            <p:cNvSpPr>
              <a:spLocks noChangeShapeType="1"/>
            </p:cNvSpPr>
            <p:nvPr/>
          </p:nvSpPr>
          <p:spPr bwMode="auto">
            <a:xfrm>
              <a:off x="4719" y="4152"/>
              <a:ext cx="140" cy="1"/>
            </a:xfrm>
            <a:prstGeom prst="line">
              <a:avLst/>
            </a:prstGeom>
            <a:noFill/>
            <a:ln w="28575">
              <a:solidFill>
                <a:schemeClr val="tx1"/>
              </a:solidFill>
              <a:round/>
              <a:headEnd/>
              <a:tailEnd/>
            </a:ln>
          </p:spPr>
          <p:txBody>
            <a:bodyPr wrap="none" anchor="ctr"/>
            <a:lstStyle/>
            <a:p>
              <a:endParaRPr lang="en-US" dirty="0"/>
            </a:p>
          </p:txBody>
        </p:sp>
        <p:grpSp>
          <p:nvGrpSpPr>
            <p:cNvPr id="84" name="Group 82"/>
            <p:cNvGrpSpPr>
              <a:grpSpLocks/>
            </p:cNvGrpSpPr>
            <p:nvPr/>
          </p:nvGrpSpPr>
          <p:grpSpPr bwMode="auto">
            <a:xfrm>
              <a:off x="3317" y="2886"/>
              <a:ext cx="2155" cy="991"/>
              <a:chOff x="3317" y="2886"/>
              <a:chExt cx="2155" cy="991"/>
            </a:xfrm>
          </p:grpSpPr>
          <p:sp>
            <p:nvSpPr>
              <p:cNvPr id="86" name="Rectangle 83"/>
              <p:cNvSpPr>
                <a:spLocks noChangeArrowheads="1"/>
              </p:cNvSpPr>
              <p:nvPr/>
            </p:nvSpPr>
            <p:spPr bwMode="auto">
              <a:xfrm>
                <a:off x="3340" y="2897"/>
                <a:ext cx="118"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Run</a:t>
                </a:r>
                <a:endParaRPr lang="en-US" sz="800" dirty="0">
                  <a:latin typeface="Times New Roman" pitchFamily="18" charset="0"/>
                </a:endParaRPr>
              </a:p>
            </p:txBody>
          </p:sp>
          <p:sp>
            <p:nvSpPr>
              <p:cNvPr id="87" name="Rectangle 84"/>
              <p:cNvSpPr>
                <a:spLocks noChangeArrowheads="1"/>
              </p:cNvSpPr>
              <p:nvPr/>
            </p:nvSpPr>
            <p:spPr bwMode="auto">
              <a:xfrm>
                <a:off x="4535" y="2951"/>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Times New Roman" pitchFamily="18" charset="0"/>
                  </a:rPr>
                  <a:t>2</a:t>
                </a:r>
              </a:p>
            </p:txBody>
          </p:sp>
          <p:sp>
            <p:nvSpPr>
              <p:cNvPr id="88" name="Rectangle 85"/>
              <p:cNvSpPr>
                <a:spLocks noChangeArrowheads="1"/>
              </p:cNvSpPr>
              <p:nvPr/>
            </p:nvSpPr>
            <p:spPr bwMode="auto">
              <a:xfrm>
                <a:off x="4731" y="2951"/>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3</a:t>
                </a:r>
                <a:endParaRPr lang="en-US" sz="800" dirty="0">
                  <a:latin typeface="Times New Roman" pitchFamily="18" charset="0"/>
                </a:endParaRPr>
              </a:p>
            </p:txBody>
          </p:sp>
          <p:sp>
            <p:nvSpPr>
              <p:cNvPr id="89" name="Rectangle 86"/>
              <p:cNvSpPr>
                <a:spLocks noChangeArrowheads="1"/>
              </p:cNvSpPr>
              <p:nvPr/>
            </p:nvSpPr>
            <p:spPr bwMode="auto">
              <a:xfrm>
                <a:off x="3394" y="3039"/>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1</a:t>
                </a:r>
                <a:endParaRPr lang="en-US" sz="800" dirty="0">
                  <a:latin typeface="Times New Roman" pitchFamily="18" charset="0"/>
                </a:endParaRPr>
              </a:p>
            </p:txBody>
          </p:sp>
          <p:sp>
            <p:nvSpPr>
              <p:cNvPr id="90" name="Rectangle 87"/>
              <p:cNvSpPr>
                <a:spLocks noChangeArrowheads="1"/>
              </p:cNvSpPr>
              <p:nvPr/>
            </p:nvSpPr>
            <p:spPr bwMode="auto">
              <a:xfrm>
                <a:off x="3675" y="3039"/>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91" name="Rectangle 88"/>
              <p:cNvSpPr>
                <a:spLocks noChangeArrowheads="1"/>
              </p:cNvSpPr>
              <p:nvPr/>
            </p:nvSpPr>
            <p:spPr bwMode="auto">
              <a:xfrm>
                <a:off x="3880" y="3039"/>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92" name="Rectangle 89"/>
              <p:cNvSpPr>
                <a:spLocks noChangeArrowheads="1"/>
              </p:cNvSpPr>
              <p:nvPr/>
            </p:nvSpPr>
            <p:spPr bwMode="auto">
              <a:xfrm>
                <a:off x="4073" y="3039"/>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93" name="Rectangle 90"/>
              <p:cNvSpPr>
                <a:spLocks noChangeArrowheads="1"/>
              </p:cNvSpPr>
              <p:nvPr/>
            </p:nvSpPr>
            <p:spPr bwMode="auto">
              <a:xfrm>
                <a:off x="3394" y="3191"/>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2</a:t>
                </a:r>
                <a:endParaRPr lang="en-US" sz="800" dirty="0">
                  <a:latin typeface="Times New Roman" pitchFamily="18" charset="0"/>
                </a:endParaRPr>
              </a:p>
            </p:txBody>
          </p:sp>
          <p:sp>
            <p:nvSpPr>
              <p:cNvPr id="94" name="Rectangle 91"/>
              <p:cNvSpPr>
                <a:spLocks noChangeArrowheads="1"/>
              </p:cNvSpPr>
              <p:nvPr/>
            </p:nvSpPr>
            <p:spPr bwMode="auto">
              <a:xfrm>
                <a:off x="3675" y="3191"/>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95" name="Rectangle 92"/>
              <p:cNvSpPr>
                <a:spLocks noChangeArrowheads="1"/>
              </p:cNvSpPr>
              <p:nvPr/>
            </p:nvSpPr>
            <p:spPr bwMode="auto">
              <a:xfrm>
                <a:off x="3868" y="3191"/>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96" name="Rectangle 93"/>
              <p:cNvSpPr>
                <a:spLocks noChangeArrowheads="1"/>
              </p:cNvSpPr>
              <p:nvPr/>
            </p:nvSpPr>
            <p:spPr bwMode="auto">
              <a:xfrm>
                <a:off x="4086" y="3191"/>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97" name="Rectangle 94"/>
              <p:cNvSpPr>
                <a:spLocks noChangeArrowheads="1"/>
              </p:cNvSpPr>
              <p:nvPr/>
            </p:nvSpPr>
            <p:spPr bwMode="auto">
              <a:xfrm>
                <a:off x="3394" y="3343"/>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3</a:t>
                </a:r>
                <a:endParaRPr lang="en-US" sz="800" dirty="0">
                  <a:latin typeface="Times New Roman" pitchFamily="18" charset="0"/>
                </a:endParaRPr>
              </a:p>
            </p:txBody>
          </p:sp>
          <p:sp>
            <p:nvSpPr>
              <p:cNvPr id="98" name="Rectangle 95"/>
              <p:cNvSpPr>
                <a:spLocks noChangeArrowheads="1"/>
              </p:cNvSpPr>
              <p:nvPr/>
            </p:nvSpPr>
            <p:spPr bwMode="auto">
              <a:xfrm>
                <a:off x="3669" y="3343"/>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99" name="Rectangle 96"/>
              <p:cNvSpPr>
                <a:spLocks noChangeArrowheads="1"/>
              </p:cNvSpPr>
              <p:nvPr/>
            </p:nvSpPr>
            <p:spPr bwMode="auto">
              <a:xfrm>
                <a:off x="3880" y="3343"/>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00" name="Rectangle 97"/>
              <p:cNvSpPr>
                <a:spLocks noChangeArrowheads="1"/>
              </p:cNvSpPr>
              <p:nvPr/>
            </p:nvSpPr>
            <p:spPr bwMode="auto">
              <a:xfrm>
                <a:off x="4086" y="3343"/>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01" name="Rectangle 98"/>
              <p:cNvSpPr>
                <a:spLocks noChangeArrowheads="1"/>
              </p:cNvSpPr>
              <p:nvPr/>
            </p:nvSpPr>
            <p:spPr bwMode="auto">
              <a:xfrm>
                <a:off x="3394" y="3493"/>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4</a:t>
                </a:r>
                <a:endParaRPr lang="en-US" sz="800" dirty="0">
                  <a:latin typeface="Times New Roman" pitchFamily="18" charset="0"/>
                </a:endParaRPr>
              </a:p>
            </p:txBody>
          </p:sp>
          <p:sp>
            <p:nvSpPr>
              <p:cNvPr id="102" name="Rectangle 99"/>
              <p:cNvSpPr>
                <a:spLocks noChangeArrowheads="1"/>
              </p:cNvSpPr>
              <p:nvPr/>
            </p:nvSpPr>
            <p:spPr bwMode="auto">
              <a:xfrm>
                <a:off x="3669" y="3493"/>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03" name="Rectangle 100"/>
              <p:cNvSpPr>
                <a:spLocks noChangeArrowheads="1"/>
              </p:cNvSpPr>
              <p:nvPr/>
            </p:nvSpPr>
            <p:spPr bwMode="auto">
              <a:xfrm>
                <a:off x="3868" y="3493"/>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04" name="Rectangle 101"/>
              <p:cNvSpPr>
                <a:spLocks noChangeArrowheads="1"/>
              </p:cNvSpPr>
              <p:nvPr/>
            </p:nvSpPr>
            <p:spPr bwMode="auto">
              <a:xfrm>
                <a:off x="4073" y="3493"/>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05" name="Rectangle 102"/>
              <p:cNvSpPr>
                <a:spLocks noChangeArrowheads="1"/>
              </p:cNvSpPr>
              <p:nvPr/>
            </p:nvSpPr>
            <p:spPr bwMode="auto">
              <a:xfrm>
                <a:off x="3663" y="2897"/>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a:t>
                </a:r>
                <a:endParaRPr lang="en-US" sz="800" dirty="0">
                  <a:latin typeface="Times New Roman" pitchFamily="18" charset="0"/>
                </a:endParaRPr>
              </a:p>
            </p:txBody>
          </p:sp>
          <p:sp>
            <p:nvSpPr>
              <p:cNvPr id="106" name="Rectangle 103"/>
              <p:cNvSpPr>
                <a:spLocks noChangeArrowheads="1"/>
              </p:cNvSpPr>
              <p:nvPr/>
            </p:nvSpPr>
            <p:spPr bwMode="auto">
              <a:xfrm>
                <a:off x="3868" y="2897"/>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B</a:t>
                </a:r>
                <a:endParaRPr lang="en-US" sz="800" dirty="0">
                  <a:latin typeface="Times New Roman" pitchFamily="18" charset="0"/>
                </a:endParaRPr>
              </a:p>
            </p:txBody>
          </p:sp>
          <p:sp>
            <p:nvSpPr>
              <p:cNvPr id="107" name="Rectangle 104"/>
              <p:cNvSpPr>
                <a:spLocks noChangeArrowheads="1"/>
              </p:cNvSpPr>
              <p:nvPr/>
            </p:nvSpPr>
            <p:spPr bwMode="auto">
              <a:xfrm>
                <a:off x="4049" y="2897"/>
                <a:ext cx="8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AB</a:t>
                </a:r>
                <a:endParaRPr lang="en-US" sz="800" dirty="0">
                  <a:latin typeface="Times New Roman" pitchFamily="18" charset="0"/>
                </a:endParaRPr>
              </a:p>
            </p:txBody>
          </p:sp>
          <p:sp>
            <p:nvSpPr>
              <p:cNvPr id="108" name="Rectangle 105"/>
              <p:cNvSpPr>
                <a:spLocks noChangeArrowheads="1"/>
              </p:cNvSpPr>
              <p:nvPr/>
            </p:nvSpPr>
            <p:spPr bwMode="auto">
              <a:xfrm>
                <a:off x="4281" y="2897"/>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y</a:t>
                </a:r>
                <a:endParaRPr lang="en-US" sz="800" dirty="0">
                  <a:latin typeface="Times New Roman" pitchFamily="18" charset="0"/>
                </a:endParaRPr>
              </a:p>
            </p:txBody>
          </p:sp>
          <p:sp>
            <p:nvSpPr>
              <p:cNvPr id="109" name="Rectangle 106"/>
              <p:cNvSpPr>
                <a:spLocks noChangeArrowheads="1"/>
              </p:cNvSpPr>
              <p:nvPr/>
            </p:nvSpPr>
            <p:spPr bwMode="auto">
              <a:xfrm>
                <a:off x="4325" y="2951"/>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1</a:t>
                </a:r>
                <a:endParaRPr lang="en-US" sz="800" dirty="0">
                  <a:latin typeface="Times New Roman" pitchFamily="18" charset="0"/>
                </a:endParaRPr>
              </a:p>
            </p:txBody>
          </p:sp>
          <p:sp>
            <p:nvSpPr>
              <p:cNvPr id="110" name="Rectangle 107"/>
              <p:cNvSpPr>
                <a:spLocks noChangeArrowheads="1"/>
              </p:cNvSpPr>
              <p:nvPr/>
            </p:nvSpPr>
            <p:spPr bwMode="auto">
              <a:xfrm>
                <a:off x="4479" y="2897"/>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y</a:t>
                </a:r>
                <a:endParaRPr lang="en-US" sz="800" dirty="0">
                  <a:latin typeface="Times New Roman" pitchFamily="18" charset="0"/>
                </a:endParaRPr>
              </a:p>
            </p:txBody>
          </p:sp>
          <p:sp>
            <p:nvSpPr>
              <p:cNvPr id="111" name="Rectangle 108"/>
              <p:cNvSpPr>
                <a:spLocks noChangeArrowheads="1"/>
              </p:cNvSpPr>
              <p:nvPr/>
            </p:nvSpPr>
            <p:spPr bwMode="auto">
              <a:xfrm>
                <a:off x="4686" y="2897"/>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y</a:t>
                </a:r>
                <a:endParaRPr lang="en-US" sz="800" dirty="0">
                  <a:latin typeface="Times New Roman" pitchFamily="18" charset="0"/>
                </a:endParaRPr>
              </a:p>
            </p:txBody>
          </p:sp>
          <p:sp>
            <p:nvSpPr>
              <p:cNvPr id="112" name="Rectangle 109"/>
              <p:cNvSpPr>
                <a:spLocks noChangeArrowheads="1"/>
              </p:cNvSpPr>
              <p:nvPr/>
            </p:nvSpPr>
            <p:spPr bwMode="auto">
              <a:xfrm>
                <a:off x="4898" y="2897"/>
                <a:ext cx="108"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 . . .</a:t>
                </a:r>
                <a:endParaRPr lang="en-US" sz="800" dirty="0">
                  <a:latin typeface="Times New Roman" pitchFamily="18" charset="0"/>
                </a:endParaRPr>
              </a:p>
            </p:txBody>
          </p:sp>
          <p:sp>
            <p:nvSpPr>
              <p:cNvPr id="113" name="Rectangle 110"/>
              <p:cNvSpPr>
                <a:spLocks noChangeArrowheads="1"/>
              </p:cNvSpPr>
              <p:nvPr/>
            </p:nvSpPr>
            <p:spPr bwMode="auto">
              <a:xfrm>
                <a:off x="5341" y="2897"/>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s</a:t>
                </a:r>
                <a:endParaRPr lang="en-US" sz="800" dirty="0">
                  <a:latin typeface="Times New Roman" pitchFamily="18" charset="0"/>
                </a:endParaRPr>
              </a:p>
            </p:txBody>
          </p:sp>
          <p:sp>
            <p:nvSpPr>
              <p:cNvPr id="114" name="Rectangle 111"/>
              <p:cNvSpPr>
                <a:spLocks noChangeArrowheads="1"/>
              </p:cNvSpPr>
              <p:nvPr/>
            </p:nvSpPr>
            <p:spPr bwMode="auto">
              <a:xfrm>
                <a:off x="3394" y="3039"/>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1</a:t>
                </a:r>
                <a:endParaRPr lang="en-US" sz="800" dirty="0">
                  <a:latin typeface="Times New Roman" pitchFamily="18" charset="0"/>
                </a:endParaRPr>
              </a:p>
            </p:txBody>
          </p:sp>
          <p:sp>
            <p:nvSpPr>
              <p:cNvPr id="115" name="Rectangle 112"/>
              <p:cNvSpPr>
                <a:spLocks noChangeArrowheads="1"/>
              </p:cNvSpPr>
              <p:nvPr/>
            </p:nvSpPr>
            <p:spPr bwMode="auto">
              <a:xfrm>
                <a:off x="3675" y="3039"/>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16" name="Rectangle 113"/>
              <p:cNvSpPr>
                <a:spLocks noChangeArrowheads="1"/>
              </p:cNvSpPr>
              <p:nvPr/>
            </p:nvSpPr>
            <p:spPr bwMode="auto">
              <a:xfrm>
                <a:off x="3880" y="3039"/>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17" name="Rectangle 114"/>
              <p:cNvSpPr>
                <a:spLocks noChangeArrowheads="1"/>
              </p:cNvSpPr>
              <p:nvPr/>
            </p:nvSpPr>
            <p:spPr bwMode="auto">
              <a:xfrm>
                <a:off x="4073" y="3039"/>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18" name="Rectangle 115"/>
              <p:cNvSpPr>
                <a:spLocks noChangeArrowheads="1"/>
              </p:cNvSpPr>
              <p:nvPr/>
            </p:nvSpPr>
            <p:spPr bwMode="auto">
              <a:xfrm>
                <a:off x="3394" y="3191"/>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2</a:t>
                </a:r>
                <a:endParaRPr lang="en-US" sz="800" dirty="0">
                  <a:latin typeface="Times New Roman" pitchFamily="18" charset="0"/>
                </a:endParaRPr>
              </a:p>
            </p:txBody>
          </p:sp>
          <p:sp>
            <p:nvSpPr>
              <p:cNvPr id="119" name="Rectangle 116"/>
              <p:cNvSpPr>
                <a:spLocks noChangeArrowheads="1"/>
              </p:cNvSpPr>
              <p:nvPr/>
            </p:nvSpPr>
            <p:spPr bwMode="auto">
              <a:xfrm>
                <a:off x="3675" y="3191"/>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20" name="Rectangle 117"/>
              <p:cNvSpPr>
                <a:spLocks noChangeArrowheads="1"/>
              </p:cNvSpPr>
              <p:nvPr/>
            </p:nvSpPr>
            <p:spPr bwMode="auto">
              <a:xfrm>
                <a:off x="3868" y="3191"/>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21" name="Rectangle 118"/>
              <p:cNvSpPr>
                <a:spLocks noChangeArrowheads="1"/>
              </p:cNvSpPr>
              <p:nvPr/>
            </p:nvSpPr>
            <p:spPr bwMode="auto">
              <a:xfrm>
                <a:off x="4086" y="3191"/>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22" name="Rectangle 119"/>
              <p:cNvSpPr>
                <a:spLocks noChangeArrowheads="1"/>
              </p:cNvSpPr>
              <p:nvPr/>
            </p:nvSpPr>
            <p:spPr bwMode="auto">
              <a:xfrm>
                <a:off x="3394" y="3343"/>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3</a:t>
                </a:r>
                <a:endParaRPr lang="en-US" sz="800" dirty="0">
                  <a:latin typeface="Times New Roman" pitchFamily="18" charset="0"/>
                </a:endParaRPr>
              </a:p>
            </p:txBody>
          </p:sp>
          <p:sp>
            <p:nvSpPr>
              <p:cNvPr id="123" name="Rectangle 120"/>
              <p:cNvSpPr>
                <a:spLocks noChangeArrowheads="1"/>
              </p:cNvSpPr>
              <p:nvPr/>
            </p:nvSpPr>
            <p:spPr bwMode="auto">
              <a:xfrm>
                <a:off x="3669" y="3343"/>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24" name="Rectangle 121"/>
              <p:cNvSpPr>
                <a:spLocks noChangeArrowheads="1"/>
              </p:cNvSpPr>
              <p:nvPr/>
            </p:nvSpPr>
            <p:spPr bwMode="auto">
              <a:xfrm>
                <a:off x="3880" y="3343"/>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25" name="Rectangle 122"/>
              <p:cNvSpPr>
                <a:spLocks noChangeArrowheads="1"/>
              </p:cNvSpPr>
              <p:nvPr/>
            </p:nvSpPr>
            <p:spPr bwMode="auto">
              <a:xfrm>
                <a:off x="4086" y="3343"/>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26" name="Rectangle 123"/>
              <p:cNvSpPr>
                <a:spLocks noChangeArrowheads="1"/>
              </p:cNvSpPr>
              <p:nvPr/>
            </p:nvSpPr>
            <p:spPr bwMode="auto">
              <a:xfrm>
                <a:off x="3394" y="3493"/>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4</a:t>
                </a:r>
                <a:endParaRPr lang="en-US" sz="800" dirty="0">
                  <a:latin typeface="Times New Roman" pitchFamily="18" charset="0"/>
                </a:endParaRPr>
              </a:p>
            </p:txBody>
          </p:sp>
          <p:sp>
            <p:nvSpPr>
              <p:cNvPr id="127" name="Rectangle 124"/>
              <p:cNvSpPr>
                <a:spLocks noChangeArrowheads="1"/>
              </p:cNvSpPr>
              <p:nvPr/>
            </p:nvSpPr>
            <p:spPr bwMode="auto">
              <a:xfrm>
                <a:off x="3669" y="3493"/>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28" name="Rectangle 125"/>
              <p:cNvSpPr>
                <a:spLocks noChangeArrowheads="1"/>
              </p:cNvSpPr>
              <p:nvPr/>
            </p:nvSpPr>
            <p:spPr bwMode="auto">
              <a:xfrm>
                <a:off x="3868" y="3493"/>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29" name="Rectangle 126"/>
              <p:cNvSpPr>
                <a:spLocks noChangeArrowheads="1"/>
              </p:cNvSpPr>
              <p:nvPr/>
            </p:nvSpPr>
            <p:spPr bwMode="auto">
              <a:xfrm>
                <a:off x="4073" y="3493"/>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30" name="Line 127"/>
              <p:cNvSpPr>
                <a:spLocks noChangeShapeType="1"/>
              </p:cNvSpPr>
              <p:nvPr/>
            </p:nvSpPr>
            <p:spPr bwMode="auto">
              <a:xfrm>
                <a:off x="3317" y="3024"/>
                <a:ext cx="2155" cy="0"/>
              </a:xfrm>
              <a:prstGeom prst="line">
                <a:avLst/>
              </a:prstGeom>
              <a:noFill/>
              <a:ln w="28575">
                <a:solidFill>
                  <a:srgbClr val="FF0000"/>
                </a:solidFill>
                <a:round/>
                <a:headEnd/>
                <a:tailEnd/>
              </a:ln>
            </p:spPr>
            <p:txBody>
              <a:bodyPr wrap="none" anchor="ctr"/>
              <a:lstStyle/>
              <a:p>
                <a:endParaRPr lang="en-US" dirty="0"/>
              </a:p>
            </p:txBody>
          </p:sp>
          <p:sp>
            <p:nvSpPr>
              <p:cNvPr id="131" name="Line 128"/>
              <p:cNvSpPr>
                <a:spLocks noChangeShapeType="1"/>
              </p:cNvSpPr>
              <p:nvPr/>
            </p:nvSpPr>
            <p:spPr bwMode="auto">
              <a:xfrm>
                <a:off x="4227" y="2886"/>
                <a:ext cx="0" cy="757"/>
              </a:xfrm>
              <a:prstGeom prst="line">
                <a:avLst/>
              </a:prstGeom>
              <a:noFill/>
              <a:ln w="19050">
                <a:solidFill>
                  <a:srgbClr val="FF0000"/>
                </a:solidFill>
                <a:round/>
                <a:headEnd/>
                <a:tailEnd/>
              </a:ln>
            </p:spPr>
            <p:txBody>
              <a:bodyPr wrap="none" anchor="ctr"/>
              <a:lstStyle/>
              <a:p>
                <a:endParaRPr lang="en-US" dirty="0"/>
              </a:p>
            </p:txBody>
          </p:sp>
          <p:sp>
            <p:nvSpPr>
              <p:cNvPr id="132" name="Line 129"/>
              <p:cNvSpPr>
                <a:spLocks noChangeShapeType="1"/>
              </p:cNvSpPr>
              <p:nvPr/>
            </p:nvSpPr>
            <p:spPr bwMode="auto">
              <a:xfrm>
                <a:off x="3587" y="2886"/>
                <a:ext cx="0" cy="757"/>
              </a:xfrm>
              <a:prstGeom prst="line">
                <a:avLst/>
              </a:prstGeom>
              <a:noFill/>
              <a:ln w="19050">
                <a:solidFill>
                  <a:srgbClr val="FF0000"/>
                </a:solidFill>
                <a:round/>
                <a:headEnd/>
                <a:tailEnd/>
              </a:ln>
            </p:spPr>
            <p:txBody>
              <a:bodyPr wrap="none" anchor="ctr"/>
              <a:lstStyle/>
              <a:p>
                <a:endParaRPr lang="en-US" dirty="0"/>
              </a:p>
            </p:txBody>
          </p:sp>
          <p:sp>
            <p:nvSpPr>
              <p:cNvPr id="133" name="Line 130"/>
              <p:cNvSpPr>
                <a:spLocks noChangeShapeType="1"/>
              </p:cNvSpPr>
              <p:nvPr/>
            </p:nvSpPr>
            <p:spPr bwMode="auto">
              <a:xfrm>
                <a:off x="5109" y="2886"/>
                <a:ext cx="0" cy="757"/>
              </a:xfrm>
              <a:prstGeom prst="line">
                <a:avLst/>
              </a:prstGeom>
              <a:noFill/>
              <a:ln w="19050">
                <a:solidFill>
                  <a:srgbClr val="FF0000"/>
                </a:solidFill>
                <a:round/>
                <a:headEnd/>
                <a:tailEnd/>
              </a:ln>
            </p:spPr>
            <p:txBody>
              <a:bodyPr wrap="none" anchor="ctr"/>
              <a:lstStyle/>
              <a:p>
                <a:endParaRPr lang="en-US" dirty="0"/>
              </a:p>
            </p:txBody>
          </p:sp>
          <p:sp>
            <p:nvSpPr>
              <p:cNvPr id="134" name="Line 131"/>
              <p:cNvSpPr>
                <a:spLocks noChangeShapeType="1"/>
              </p:cNvSpPr>
              <p:nvPr/>
            </p:nvSpPr>
            <p:spPr bwMode="auto">
              <a:xfrm>
                <a:off x="5273" y="2886"/>
                <a:ext cx="0" cy="757"/>
              </a:xfrm>
              <a:prstGeom prst="line">
                <a:avLst/>
              </a:prstGeom>
              <a:noFill/>
              <a:ln w="19050">
                <a:solidFill>
                  <a:srgbClr val="FF0000"/>
                </a:solidFill>
                <a:round/>
                <a:headEnd/>
                <a:tailEnd/>
              </a:ln>
            </p:spPr>
            <p:txBody>
              <a:bodyPr wrap="none" anchor="ctr"/>
              <a:lstStyle/>
              <a:p>
                <a:endParaRPr lang="en-US" dirty="0"/>
              </a:p>
            </p:txBody>
          </p:sp>
          <p:sp>
            <p:nvSpPr>
              <p:cNvPr id="135" name="Rectangle 132"/>
              <p:cNvSpPr>
                <a:spLocks noChangeArrowheads="1"/>
              </p:cNvSpPr>
              <p:nvPr/>
            </p:nvSpPr>
            <p:spPr bwMode="auto">
              <a:xfrm>
                <a:off x="3692" y="3731"/>
                <a:ext cx="2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ˆ</a:t>
                </a:r>
                <a:endParaRPr lang="en-US" sz="800" dirty="0">
                  <a:latin typeface="Times New Roman" pitchFamily="18" charset="0"/>
                </a:endParaRPr>
              </a:p>
            </p:txBody>
          </p:sp>
          <p:sp>
            <p:nvSpPr>
              <p:cNvPr id="136" name="Rectangle 133"/>
              <p:cNvSpPr>
                <a:spLocks noChangeArrowheads="1"/>
              </p:cNvSpPr>
              <p:nvPr/>
            </p:nvSpPr>
            <p:spPr bwMode="auto">
              <a:xfrm>
                <a:off x="3687" y="3759"/>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y</a:t>
                </a:r>
                <a:endParaRPr lang="en-US" sz="800" dirty="0">
                  <a:latin typeface="Times New Roman" pitchFamily="18" charset="0"/>
                </a:endParaRPr>
              </a:p>
            </p:txBody>
          </p:sp>
          <p:sp>
            <p:nvSpPr>
              <p:cNvPr id="137" name="Rectangle 134"/>
              <p:cNvSpPr>
                <a:spLocks noChangeArrowheads="1"/>
              </p:cNvSpPr>
              <p:nvPr/>
            </p:nvSpPr>
            <p:spPr bwMode="auto">
              <a:xfrm>
                <a:off x="3759" y="3755"/>
                <a:ext cx="31"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Arial Narrow" pitchFamily="34" charset="0"/>
                  </a:rPr>
                  <a:t>=</a:t>
                </a:r>
                <a:endParaRPr lang="en-US" sz="800" dirty="0">
                  <a:latin typeface="Times New Roman" pitchFamily="18" charset="0"/>
                </a:endParaRPr>
              </a:p>
            </p:txBody>
          </p:sp>
          <p:sp>
            <p:nvSpPr>
              <p:cNvPr id="138" name="Rectangle 135"/>
              <p:cNvSpPr>
                <a:spLocks noChangeArrowheads="1"/>
              </p:cNvSpPr>
              <p:nvPr/>
            </p:nvSpPr>
            <p:spPr bwMode="auto">
              <a:xfrm>
                <a:off x="3854" y="3759"/>
                <a:ext cx="3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y</a:t>
                </a:r>
                <a:endParaRPr lang="en-US" sz="800" dirty="0">
                  <a:latin typeface="Times New Roman" pitchFamily="18" charset="0"/>
                </a:endParaRPr>
              </a:p>
            </p:txBody>
          </p:sp>
          <p:sp>
            <p:nvSpPr>
              <p:cNvPr id="139" name="Rectangle 136"/>
              <p:cNvSpPr>
                <a:spLocks noChangeArrowheads="1"/>
              </p:cNvSpPr>
              <p:nvPr/>
            </p:nvSpPr>
            <p:spPr bwMode="auto">
              <a:xfrm>
                <a:off x="3947" y="3755"/>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p>
            </p:txBody>
          </p:sp>
          <p:sp>
            <p:nvSpPr>
              <p:cNvPr id="140" name="Rectangle 137"/>
              <p:cNvSpPr>
                <a:spLocks noChangeArrowheads="1"/>
              </p:cNvSpPr>
              <p:nvPr/>
            </p:nvSpPr>
            <p:spPr bwMode="auto">
              <a:xfrm>
                <a:off x="4061" y="3711"/>
                <a:ext cx="39"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Times New Roman" pitchFamily="18" charset="0"/>
                    <a:sym typeface="Symbol" pitchFamily="18" charset="2"/>
                  </a:rPr>
                  <a:t></a:t>
                </a:r>
                <a:endParaRPr lang="en-US" sz="800" dirty="0">
                  <a:latin typeface="Times New Roman" pitchFamily="18" charset="0"/>
                </a:endParaRPr>
              </a:p>
            </p:txBody>
          </p:sp>
          <p:sp>
            <p:nvSpPr>
              <p:cNvPr id="141" name="Rectangle 138"/>
              <p:cNvSpPr>
                <a:spLocks noChangeArrowheads="1"/>
              </p:cNvSpPr>
              <p:nvPr/>
            </p:nvSpPr>
            <p:spPr bwMode="auto">
              <a:xfrm>
                <a:off x="4127" y="374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a:t>
                </a:r>
                <a:endParaRPr lang="en-US" sz="800" dirty="0">
                  <a:latin typeface="Times New Roman" pitchFamily="18" charset="0"/>
                </a:endParaRPr>
              </a:p>
            </p:txBody>
          </p:sp>
          <p:sp>
            <p:nvSpPr>
              <p:cNvPr id="142" name="Rectangle 139"/>
              <p:cNvSpPr>
                <a:spLocks noChangeArrowheads="1"/>
              </p:cNvSpPr>
              <p:nvPr/>
            </p:nvSpPr>
            <p:spPr bwMode="auto">
              <a:xfrm>
                <a:off x="4086" y="3800"/>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2</a:t>
                </a:r>
                <a:endParaRPr lang="en-US" sz="800" dirty="0">
                  <a:latin typeface="Times New Roman" pitchFamily="18" charset="0"/>
                </a:endParaRPr>
              </a:p>
            </p:txBody>
          </p:sp>
          <p:sp>
            <p:nvSpPr>
              <p:cNvPr id="143" name="Rectangle 140"/>
              <p:cNvSpPr>
                <a:spLocks noChangeArrowheads="1"/>
              </p:cNvSpPr>
              <p:nvPr/>
            </p:nvSpPr>
            <p:spPr bwMode="auto">
              <a:xfrm>
                <a:off x="4220" y="374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a:t>
                </a:r>
                <a:endParaRPr lang="en-US" sz="800" dirty="0">
                  <a:latin typeface="Times New Roman" pitchFamily="18" charset="0"/>
                </a:endParaRPr>
              </a:p>
            </p:txBody>
          </p:sp>
          <p:sp>
            <p:nvSpPr>
              <p:cNvPr id="144" name="Rectangle 141"/>
              <p:cNvSpPr>
                <a:spLocks noChangeArrowheads="1"/>
              </p:cNvSpPr>
              <p:nvPr/>
            </p:nvSpPr>
            <p:spPr bwMode="auto">
              <a:xfrm>
                <a:off x="4322" y="3755"/>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45" name="Rectangle 142"/>
              <p:cNvSpPr>
                <a:spLocks noChangeArrowheads="1"/>
              </p:cNvSpPr>
              <p:nvPr/>
            </p:nvSpPr>
            <p:spPr bwMode="auto">
              <a:xfrm>
                <a:off x="4443" y="3711"/>
                <a:ext cx="39"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Times New Roman" pitchFamily="18" charset="0"/>
                    <a:sym typeface="Symbol" pitchFamily="18" charset="2"/>
                  </a:rPr>
                  <a:t></a:t>
                </a:r>
                <a:endParaRPr lang="en-US" sz="800" dirty="0">
                  <a:latin typeface="Times New Roman" pitchFamily="18" charset="0"/>
                </a:endParaRPr>
              </a:p>
            </p:txBody>
          </p:sp>
          <p:sp>
            <p:nvSpPr>
              <p:cNvPr id="146" name="Rectangle 143"/>
              <p:cNvSpPr>
                <a:spLocks noChangeArrowheads="1"/>
              </p:cNvSpPr>
              <p:nvPr/>
            </p:nvSpPr>
            <p:spPr bwMode="auto">
              <a:xfrm>
                <a:off x="4509" y="374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B</a:t>
                </a:r>
                <a:endParaRPr lang="en-US" sz="800" dirty="0">
                  <a:latin typeface="Times New Roman" pitchFamily="18" charset="0"/>
                </a:endParaRPr>
              </a:p>
            </p:txBody>
          </p:sp>
          <p:sp>
            <p:nvSpPr>
              <p:cNvPr id="147" name="Rectangle 144"/>
              <p:cNvSpPr>
                <a:spLocks noChangeArrowheads="1"/>
              </p:cNvSpPr>
              <p:nvPr/>
            </p:nvSpPr>
            <p:spPr bwMode="auto">
              <a:xfrm>
                <a:off x="4467" y="3800"/>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2</a:t>
                </a:r>
                <a:endParaRPr lang="en-US" sz="800" dirty="0">
                  <a:latin typeface="Times New Roman" pitchFamily="18" charset="0"/>
                </a:endParaRPr>
              </a:p>
            </p:txBody>
          </p:sp>
          <p:sp>
            <p:nvSpPr>
              <p:cNvPr id="148" name="Rectangle 145"/>
              <p:cNvSpPr>
                <a:spLocks noChangeArrowheads="1"/>
              </p:cNvSpPr>
              <p:nvPr/>
            </p:nvSpPr>
            <p:spPr bwMode="auto">
              <a:xfrm>
                <a:off x="4596" y="374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B</a:t>
                </a:r>
                <a:endParaRPr lang="en-US" sz="800" dirty="0">
                  <a:latin typeface="Times New Roman" pitchFamily="18" charset="0"/>
                </a:endParaRPr>
              </a:p>
            </p:txBody>
          </p:sp>
          <p:sp>
            <p:nvSpPr>
              <p:cNvPr id="149" name="Rectangle 146"/>
              <p:cNvSpPr>
                <a:spLocks noChangeArrowheads="1"/>
              </p:cNvSpPr>
              <p:nvPr/>
            </p:nvSpPr>
            <p:spPr bwMode="auto">
              <a:xfrm>
                <a:off x="4702" y="3755"/>
                <a:ext cx="37"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50" name="Rectangle 147"/>
              <p:cNvSpPr>
                <a:spLocks noChangeArrowheads="1"/>
              </p:cNvSpPr>
              <p:nvPr/>
            </p:nvSpPr>
            <p:spPr bwMode="auto">
              <a:xfrm>
                <a:off x="4823" y="3711"/>
                <a:ext cx="55"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latin typeface="Times New Roman" pitchFamily="18" charset="0"/>
                    <a:sym typeface="Symbol" pitchFamily="18" charset="2"/>
                  </a:rPr>
                  <a:t></a:t>
                </a:r>
                <a:endParaRPr lang="en-US" sz="800" dirty="0">
                  <a:latin typeface="Times New Roman" pitchFamily="18" charset="0"/>
                </a:endParaRPr>
              </a:p>
            </p:txBody>
          </p:sp>
          <p:sp>
            <p:nvSpPr>
              <p:cNvPr id="151" name="Rectangle 148"/>
              <p:cNvSpPr>
                <a:spLocks noChangeArrowheads="1"/>
              </p:cNvSpPr>
              <p:nvPr/>
            </p:nvSpPr>
            <p:spPr bwMode="auto">
              <a:xfrm>
                <a:off x="4911" y="3748"/>
                <a:ext cx="8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AB</a:t>
                </a:r>
                <a:endParaRPr lang="en-US" sz="800" dirty="0">
                  <a:latin typeface="Times New Roman" pitchFamily="18" charset="0"/>
                </a:endParaRPr>
              </a:p>
            </p:txBody>
          </p:sp>
          <p:sp>
            <p:nvSpPr>
              <p:cNvPr id="152" name="Rectangle 149"/>
              <p:cNvSpPr>
                <a:spLocks noChangeArrowheads="1"/>
              </p:cNvSpPr>
              <p:nvPr/>
            </p:nvSpPr>
            <p:spPr bwMode="auto">
              <a:xfrm>
                <a:off x="4868" y="3800"/>
                <a:ext cx="36"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2</a:t>
                </a:r>
                <a:endParaRPr lang="en-US" sz="800" dirty="0">
                  <a:latin typeface="Times New Roman" pitchFamily="18" charset="0"/>
                </a:endParaRPr>
              </a:p>
            </p:txBody>
          </p:sp>
          <p:sp>
            <p:nvSpPr>
              <p:cNvPr id="153" name="Rectangle 150"/>
              <p:cNvSpPr>
                <a:spLocks noChangeArrowheads="1"/>
              </p:cNvSpPr>
              <p:nvPr/>
            </p:nvSpPr>
            <p:spPr bwMode="auto">
              <a:xfrm>
                <a:off x="5018" y="374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a:t>
                </a:r>
                <a:endParaRPr lang="en-US" sz="800" dirty="0">
                  <a:latin typeface="Times New Roman" pitchFamily="18" charset="0"/>
                </a:endParaRPr>
              </a:p>
            </p:txBody>
          </p:sp>
          <p:sp>
            <p:nvSpPr>
              <p:cNvPr id="154" name="Rectangle 151"/>
              <p:cNvSpPr>
                <a:spLocks noChangeArrowheads="1"/>
              </p:cNvSpPr>
              <p:nvPr/>
            </p:nvSpPr>
            <p:spPr bwMode="auto">
              <a:xfrm>
                <a:off x="5084" y="3755"/>
                <a:ext cx="22"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a:t>
                </a:r>
                <a:endParaRPr lang="en-US" sz="800" dirty="0">
                  <a:latin typeface="Times New Roman" pitchFamily="18" charset="0"/>
                </a:endParaRPr>
              </a:p>
            </p:txBody>
          </p:sp>
          <p:sp>
            <p:nvSpPr>
              <p:cNvPr id="155" name="Rectangle 152"/>
              <p:cNvSpPr>
                <a:spLocks noChangeArrowheads="1"/>
              </p:cNvSpPr>
              <p:nvPr/>
            </p:nvSpPr>
            <p:spPr bwMode="auto">
              <a:xfrm>
                <a:off x="5117" y="3748"/>
                <a:ext cx="43" cy="77"/>
              </a:xfrm>
              <a:prstGeom prst="rect">
                <a:avLst/>
              </a:prstGeom>
              <a:solidFill>
                <a:srgbClr val="FFFF00"/>
              </a:solidFill>
              <a:ln w="9525">
                <a:noFill/>
                <a:miter lim="800000"/>
                <a:headEnd/>
                <a:tailEnd/>
              </a:ln>
            </p:spPr>
            <p:txBody>
              <a:bodyPr wrap="none" lIns="0" tIns="0" rIns="0" bIns="0">
                <a:spAutoFit/>
              </a:bodyPr>
              <a:lstStyle/>
              <a:p>
                <a:pPr defTabSz="944563" eaLnBrk="0" hangingPunct="0"/>
                <a:r>
                  <a:rPr lang="en-US" sz="800" dirty="0"/>
                  <a:t>B</a:t>
                </a:r>
                <a:endParaRPr lang="en-US" sz="800" dirty="0">
                  <a:latin typeface="Times New Roman" pitchFamily="18" charset="0"/>
                </a:endParaRPr>
              </a:p>
            </p:txBody>
          </p:sp>
          <p:sp>
            <p:nvSpPr>
              <p:cNvPr id="156" name="Line 153"/>
              <p:cNvSpPr>
                <a:spLocks noChangeShapeType="1"/>
              </p:cNvSpPr>
              <p:nvPr/>
            </p:nvSpPr>
            <p:spPr bwMode="auto">
              <a:xfrm>
                <a:off x="4056" y="3812"/>
                <a:ext cx="127" cy="0"/>
              </a:xfrm>
              <a:prstGeom prst="line">
                <a:avLst/>
              </a:prstGeom>
              <a:noFill/>
              <a:ln w="28575">
                <a:solidFill>
                  <a:schemeClr val="tx1"/>
                </a:solidFill>
                <a:round/>
                <a:headEnd/>
                <a:tailEnd/>
              </a:ln>
            </p:spPr>
            <p:txBody>
              <a:bodyPr wrap="none" anchor="ctr"/>
              <a:lstStyle/>
              <a:p>
                <a:endParaRPr lang="en-US" dirty="0"/>
              </a:p>
            </p:txBody>
          </p:sp>
          <p:sp>
            <p:nvSpPr>
              <p:cNvPr id="157" name="Line 154"/>
              <p:cNvSpPr>
                <a:spLocks noChangeShapeType="1"/>
              </p:cNvSpPr>
              <p:nvPr/>
            </p:nvSpPr>
            <p:spPr bwMode="auto">
              <a:xfrm>
                <a:off x="4430" y="3812"/>
                <a:ext cx="126" cy="0"/>
              </a:xfrm>
              <a:prstGeom prst="line">
                <a:avLst/>
              </a:prstGeom>
              <a:noFill/>
              <a:ln w="28575">
                <a:solidFill>
                  <a:schemeClr val="tx1"/>
                </a:solidFill>
                <a:round/>
                <a:headEnd/>
                <a:tailEnd/>
              </a:ln>
            </p:spPr>
            <p:txBody>
              <a:bodyPr wrap="none" anchor="ctr"/>
              <a:lstStyle/>
              <a:p>
                <a:endParaRPr lang="en-US" dirty="0"/>
              </a:p>
            </p:txBody>
          </p:sp>
          <p:sp>
            <p:nvSpPr>
              <p:cNvPr id="158" name="Line 155"/>
              <p:cNvSpPr>
                <a:spLocks noChangeShapeType="1"/>
              </p:cNvSpPr>
              <p:nvPr/>
            </p:nvSpPr>
            <p:spPr bwMode="auto">
              <a:xfrm>
                <a:off x="4820" y="3812"/>
                <a:ext cx="165" cy="0"/>
              </a:xfrm>
              <a:prstGeom prst="line">
                <a:avLst/>
              </a:prstGeom>
              <a:noFill/>
              <a:ln w="28575">
                <a:solidFill>
                  <a:schemeClr val="tx1"/>
                </a:solidFill>
                <a:round/>
                <a:headEnd/>
                <a:tailEnd/>
              </a:ln>
            </p:spPr>
            <p:txBody>
              <a:bodyPr wrap="none" anchor="ctr"/>
              <a:lstStyle/>
              <a:p>
                <a:endParaRPr lang="en-US" dirty="0"/>
              </a:p>
            </p:txBody>
          </p:sp>
          <p:sp>
            <p:nvSpPr>
              <p:cNvPr id="159" name="Line 156"/>
              <p:cNvSpPr>
                <a:spLocks noChangeShapeType="1"/>
              </p:cNvSpPr>
              <p:nvPr/>
            </p:nvSpPr>
            <p:spPr bwMode="auto">
              <a:xfrm>
                <a:off x="3851" y="3775"/>
                <a:ext cx="55" cy="0"/>
              </a:xfrm>
              <a:prstGeom prst="line">
                <a:avLst/>
              </a:prstGeom>
              <a:noFill/>
              <a:ln w="19050">
                <a:solidFill>
                  <a:schemeClr val="tx1"/>
                </a:solidFill>
                <a:round/>
                <a:headEnd/>
                <a:tailEnd/>
              </a:ln>
            </p:spPr>
            <p:txBody>
              <a:bodyPr wrap="none" anchor="ctr"/>
              <a:lstStyle/>
              <a:p>
                <a:endParaRPr lang="en-US" dirty="0"/>
              </a:p>
            </p:txBody>
          </p:sp>
          <p:sp>
            <p:nvSpPr>
              <p:cNvPr id="160" name="Line 157"/>
              <p:cNvSpPr>
                <a:spLocks noChangeShapeType="1"/>
              </p:cNvSpPr>
              <p:nvPr/>
            </p:nvSpPr>
            <p:spPr bwMode="auto">
              <a:xfrm>
                <a:off x="3851" y="3755"/>
                <a:ext cx="55" cy="0"/>
              </a:xfrm>
              <a:prstGeom prst="line">
                <a:avLst/>
              </a:prstGeom>
              <a:noFill/>
              <a:ln w="19050">
                <a:solidFill>
                  <a:schemeClr val="tx1"/>
                </a:solidFill>
                <a:round/>
                <a:headEnd/>
                <a:tailEnd/>
              </a:ln>
            </p:spPr>
            <p:txBody>
              <a:bodyPr wrap="none" anchor="ctr"/>
              <a:lstStyle/>
              <a:p>
                <a:endParaRPr lang="en-US" dirty="0"/>
              </a:p>
            </p:txBody>
          </p:sp>
          <p:graphicFrame>
            <p:nvGraphicFramePr>
              <p:cNvPr id="161" name="Object 158"/>
              <p:cNvGraphicFramePr>
                <a:graphicFrameLocks noChangeAspect="1"/>
              </p:cNvGraphicFramePr>
              <p:nvPr/>
            </p:nvGraphicFramePr>
            <p:xfrm>
              <a:off x="5177" y="2916"/>
              <a:ext cx="48" cy="81"/>
            </p:xfrm>
            <a:graphic>
              <a:graphicData uri="http://schemas.openxmlformats.org/presentationml/2006/ole">
                <mc:AlternateContent xmlns:mc="http://schemas.openxmlformats.org/markup-compatibility/2006">
                  <mc:Choice xmlns:v="urn:schemas-microsoft-com:vml" Requires="v">
                    <p:oleObj spid="_x0000_s70679" name="Equation" r:id="rId4" imgW="126835" imgH="202936" progId="Equation.3">
                      <p:embed/>
                    </p:oleObj>
                  </mc:Choice>
                  <mc:Fallback>
                    <p:oleObj name="Equation" r:id="rId4" imgW="126835" imgH="202936" progId="Equation.3">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7" y="2916"/>
                            <a:ext cx="48" cy="81"/>
                          </a:xfrm>
                          <a:prstGeom prst="rect">
                            <a:avLst/>
                          </a:prstGeom>
                          <a:solidFill>
                            <a:srgbClr val="FFFF00"/>
                          </a:solidFill>
                        </p:spPr>
                      </p:pic>
                    </p:oleObj>
                  </mc:Fallback>
                </mc:AlternateContent>
              </a:graphicData>
            </a:graphic>
          </p:graphicFrame>
        </p:grpSp>
        <p:sp>
          <p:nvSpPr>
            <p:cNvPr id="85" name="Text Box 159"/>
            <p:cNvSpPr txBox="1">
              <a:spLocks noChangeArrowheads="1"/>
            </p:cNvSpPr>
            <p:nvPr/>
          </p:nvSpPr>
          <p:spPr bwMode="auto">
            <a:xfrm>
              <a:off x="3504" y="3552"/>
              <a:ext cx="2016" cy="526"/>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defRPr/>
              </a:pPr>
              <a:r>
                <a:rPr lang="en-US" sz="1600" b="1" dirty="0">
                  <a:latin typeface="Arial" charset="0"/>
                </a:rPr>
                <a:t>Designed experiments to</a:t>
              </a:r>
            </a:p>
            <a:p>
              <a:pPr>
                <a:defRPr/>
              </a:pPr>
              <a:r>
                <a:rPr lang="en-US" sz="1600" b="1" dirty="0">
                  <a:latin typeface="Arial" charset="0"/>
                </a:rPr>
                <a:t>make process robust to</a:t>
              </a:r>
            </a:p>
            <a:p>
              <a:pPr>
                <a:defRPr/>
              </a:pPr>
              <a:r>
                <a:rPr lang="en-US" sz="1600" b="1" dirty="0">
                  <a:latin typeface="Arial" charset="0"/>
                </a:rPr>
                <a:t>variation</a:t>
              </a:r>
            </a:p>
          </p:txBody>
        </p:sp>
      </p:grpSp>
      <p:grpSp>
        <p:nvGrpSpPr>
          <p:cNvPr id="162" name="Group 160"/>
          <p:cNvGrpSpPr>
            <a:grpSpLocks/>
          </p:cNvGrpSpPr>
          <p:nvPr/>
        </p:nvGrpSpPr>
        <p:grpSpPr bwMode="auto">
          <a:xfrm>
            <a:off x="3149600" y="1082675"/>
            <a:ext cx="2362200" cy="2925763"/>
            <a:chOff x="2304" y="701"/>
            <a:chExt cx="1488" cy="1843"/>
          </a:xfrm>
        </p:grpSpPr>
        <p:grpSp>
          <p:nvGrpSpPr>
            <p:cNvPr id="163" name="Group 161"/>
            <p:cNvGrpSpPr>
              <a:grpSpLocks/>
            </p:cNvGrpSpPr>
            <p:nvPr/>
          </p:nvGrpSpPr>
          <p:grpSpPr bwMode="auto">
            <a:xfrm>
              <a:off x="2456" y="701"/>
              <a:ext cx="1152" cy="694"/>
              <a:chOff x="2457" y="816"/>
              <a:chExt cx="1325" cy="827"/>
            </a:xfrm>
          </p:grpSpPr>
          <p:sp>
            <p:nvSpPr>
              <p:cNvPr id="188" name="Freeform 162"/>
              <p:cNvSpPr>
                <a:spLocks/>
              </p:cNvSpPr>
              <p:nvPr/>
            </p:nvSpPr>
            <p:spPr bwMode="auto">
              <a:xfrm>
                <a:off x="2586" y="895"/>
                <a:ext cx="1174" cy="732"/>
              </a:xfrm>
              <a:custGeom>
                <a:avLst/>
                <a:gdLst>
                  <a:gd name="T0" fmla="*/ 0 w 1584"/>
                  <a:gd name="T1" fmla="*/ 89 h 867"/>
                  <a:gd name="T2" fmla="*/ 144 w 1584"/>
                  <a:gd name="T3" fmla="*/ 67 h 867"/>
                  <a:gd name="T4" fmla="*/ 288 w 1584"/>
                  <a:gd name="T5" fmla="*/ 402 h 867"/>
                  <a:gd name="T6" fmla="*/ 432 w 1584"/>
                  <a:gd name="T7" fmla="*/ 446 h 867"/>
                  <a:gd name="T8" fmla="*/ 576 w 1584"/>
                  <a:gd name="T9" fmla="*/ 67 h 867"/>
                  <a:gd name="T10" fmla="*/ 720 w 1584"/>
                  <a:gd name="T11" fmla="*/ 0 h 867"/>
                  <a:gd name="T12" fmla="*/ 864 w 1584"/>
                  <a:gd name="T13" fmla="*/ 266 h 867"/>
                  <a:gd name="T14" fmla="*/ 1008 w 1584"/>
                  <a:gd name="T15" fmla="*/ 579 h 867"/>
                  <a:gd name="T16" fmla="*/ 1152 w 1584"/>
                  <a:gd name="T17" fmla="*/ 133 h 867"/>
                  <a:gd name="T18" fmla="*/ 1296 w 1584"/>
                  <a:gd name="T19" fmla="*/ 513 h 867"/>
                  <a:gd name="T20" fmla="*/ 1440 w 1584"/>
                  <a:gd name="T21" fmla="*/ 601 h 867"/>
                  <a:gd name="T22" fmla="*/ 1584 w 1584"/>
                  <a:gd name="T23" fmla="*/ 867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4"/>
                  <a:gd name="T37" fmla="*/ 0 h 867"/>
                  <a:gd name="T38" fmla="*/ 1584 w 1584"/>
                  <a:gd name="T39" fmla="*/ 867 h 8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4" h="867">
                    <a:moveTo>
                      <a:pt x="0" y="89"/>
                    </a:moveTo>
                    <a:lnTo>
                      <a:pt x="144" y="67"/>
                    </a:lnTo>
                    <a:lnTo>
                      <a:pt x="288" y="402"/>
                    </a:lnTo>
                    <a:lnTo>
                      <a:pt x="432" y="446"/>
                    </a:lnTo>
                    <a:lnTo>
                      <a:pt x="576" y="67"/>
                    </a:lnTo>
                    <a:lnTo>
                      <a:pt x="720" y="0"/>
                    </a:lnTo>
                    <a:lnTo>
                      <a:pt x="864" y="266"/>
                    </a:lnTo>
                    <a:lnTo>
                      <a:pt x="1008" y="579"/>
                    </a:lnTo>
                    <a:lnTo>
                      <a:pt x="1152" y="133"/>
                    </a:lnTo>
                    <a:lnTo>
                      <a:pt x="1296" y="513"/>
                    </a:lnTo>
                    <a:lnTo>
                      <a:pt x="1440" y="601"/>
                    </a:lnTo>
                    <a:lnTo>
                      <a:pt x="1584" y="867"/>
                    </a:lnTo>
                  </a:path>
                </a:pathLst>
              </a:custGeom>
              <a:noFill/>
              <a:ln w="19050">
                <a:solidFill>
                  <a:srgbClr val="FF0000"/>
                </a:solidFill>
                <a:round/>
                <a:headEnd/>
                <a:tailEnd/>
              </a:ln>
            </p:spPr>
            <p:txBody>
              <a:bodyPr/>
              <a:lstStyle/>
              <a:p>
                <a:endParaRPr lang="en-US" dirty="0"/>
              </a:p>
            </p:txBody>
          </p:sp>
          <p:sp>
            <p:nvSpPr>
              <p:cNvPr id="189" name="Freeform 163"/>
              <p:cNvSpPr>
                <a:spLocks/>
              </p:cNvSpPr>
              <p:nvPr/>
            </p:nvSpPr>
            <p:spPr bwMode="auto">
              <a:xfrm>
                <a:off x="2574" y="953"/>
                <a:ext cx="26" cy="34"/>
              </a:xfrm>
              <a:custGeom>
                <a:avLst/>
                <a:gdLst>
                  <a:gd name="T0" fmla="*/ 0 w 36"/>
                  <a:gd name="T1" fmla="*/ 39 h 39"/>
                  <a:gd name="T2" fmla="*/ 17 w 36"/>
                  <a:gd name="T3" fmla="*/ 0 h 39"/>
                  <a:gd name="T4" fmla="*/ 36 w 36"/>
                  <a:gd name="T5" fmla="*/ 39 h 39"/>
                  <a:gd name="T6" fmla="*/ 0 w 36"/>
                  <a:gd name="T7" fmla="*/ 39 h 39"/>
                  <a:gd name="T8" fmla="*/ 0 60000 65536"/>
                  <a:gd name="T9" fmla="*/ 0 60000 65536"/>
                  <a:gd name="T10" fmla="*/ 0 60000 65536"/>
                  <a:gd name="T11" fmla="*/ 0 60000 65536"/>
                  <a:gd name="T12" fmla="*/ 0 w 36"/>
                  <a:gd name="T13" fmla="*/ 0 h 39"/>
                  <a:gd name="T14" fmla="*/ 36 w 36"/>
                  <a:gd name="T15" fmla="*/ 39 h 39"/>
                </a:gdLst>
                <a:ahLst/>
                <a:cxnLst>
                  <a:cxn ang="T8">
                    <a:pos x="T0" y="T1"/>
                  </a:cxn>
                  <a:cxn ang="T9">
                    <a:pos x="T2" y="T3"/>
                  </a:cxn>
                  <a:cxn ang="T10">
                    <a:pos x="T4" y="T5"/>
                  </a:cxn>
                  <a:cxn ang="T11">
                    <a:pos x="T6" y="T7"/>
                  </a:cxn>
                </a:cxnLst>
                <a:rect l="T12" t="T13" r="T14" b="T15"/>
                <a:pathLst>
                  <a:path w="36" h="39">
                    <a:moveTo>
                      <a:pt x="0" y="39"/>
                    </a:moveTo>
                    <a:lnTo>
                      <a:pt x="17" y="0"/>
                    </a:lnTo>
                    <a:lnTo>
                      <a:pt x="36" y="39"/>
                    </a:lnTo>
                    <a:lnTo>
                      <a:pt x="0" y="39"/>
                    </a:lnTo>
                    <a:close/>
                  </a:path>
                </a:pathLst>
              </a:custGeom>
              <a:solidFill>
                <a:srgbClr val="FF0000"/>
              </a:solidFill>
              <a:ln w="19050">
                <a:solidFill>
                  <a:srgbClr val="FF0000"/>
                </a:solidFill>
                <a:round/>
                <a:headEnd/>
                <a:tailEnd/>
              </a:ln>
            </p:spPr>
            <p:txBody>
              <a:bodyPr/>
              <a:lstStyle/>
              <a:p>
                <a:endParaRPr lang="en-US" dirty="0"/>
              </a:p>
            </p:txBody>
          </p:sp>
          <p:sp>
            <p:nvSpPr>
              <p:cNvPr id="190" name="Freeform 164"/>
              <p:cNvSpPr>
                <a:spLocks/>
              </p:cNvSpPr>
              <p:nvPr/>
            </p:nvSpPr>
            <p:spPr bwMode="auto">
              <a:xfrm>
                <a:off x="2680" y="935"/>
                <a:ext cx="27" cy="33"/>
              </a:xfrm>
              <a:custGeom>
                <a:avLst/>
                <a:gdLst>
                  <a:gd name="T0" fmla="*/ 0 w 36"/>
                  <a:gd name="T1" fmla="*/ 39 h 39"/>
                  <a:gd name="T2" fmla="*/ 17 w 36"/>
                  <a:gd name="T3" fmla="*/ 0 h 39"/>
                  <a:gd name="T4" fmla="*/ 36 w 36"/>
                  <a:gd name="T5" fmla="*/ 39 h 39"/>
                  <a:gd name="T6" fmla="*/ 0 w 36"/>
                  <a:gd name="T7" fmla="*/ 39 h 39"/>
                  <a:gd name="T8" fmla="*/ 0 60000 65536"/>
                  <a:gd name="T9" fmla="*/ 0 60000 65536"/>
                  <a:gd name="T10" fmla="*/ 0 60000 65536"/>
                  <a:gd name="T11" fmla="*/ 0 60000 65536"/>
                  <a:gd name="T12" fmla="*/ 0 w 36"/>
                  <a:gd name="T13" fmla="*/ 0 h 39"/>
                  <a:gd name="T14" fmla="*/ 36 w 36"/>
                  <a:gd name="T15" fmla="*/ 39 h 39"/>
                </a:gdLst>
                <a:ahLst/>
                <a:cxnLst>
                  <a:cxn ang="T8">
                    <a:pos x="T0" y="T1"/>
                  </a:cxn>
                  <a:cxn ang="T9">
                    <a:pos x="T2" y="T3"/>
                  </a:cxn>
                  <a:cxn ang="T10">
                    <a:pos x="T4" y="T5"/>
                  </a:cxn>
                  <a:cxn ang="T11">
                    <a:pos x="T6" y="T7"/>
                  </a:cxn>
                </a:cxnLst>
                <a:rect l="T12" t="T13" r="T14" b="T15"/>
                <a:pathLst>
                  <a:path w="36" h="39">
                    <a:moveTo>
                      <a:pt x="0" y="39"/>
                    </a:moveTo>
                    <a:lnTo>
                      <a:pt x="17" y="0"/>
                    </a:lnTo>
                    <a:lnTo>
                      <a:pt x="36" y="39"/>
                    </a:lnTo>
                    <a:lnTo>
                      <a:pt x="0" y="39"/>
                    </a:lnTo>
                    <a:close/>
                  </a:path>
                </a:pathLst>
              </a:custGeom>
              <a:solidFill>
                <a:srgbClr val="FF0000"/>
              </a:solidFill>
              <a:ln w="19050">
                <a:solidFill>
                  <a:srgbClr val="FF0000"/>
                </a:solidFill>
                <a:round/>
                <a:headEnd/>
                <a:tailEnd/>
              </a:ln>
            </p:spPr>
            <p:txBody>
              <a:bodyPr/>
              <a:lstStyle/>
              <a:p>
                <a:endParaRPr lang="en-US" dirty="0"/>
              </a:p>
            </p:txBody>
          </p:sp>
          <p:sp>
            <p:nvSpPr>
              <p:cNvPr id="191" name="Freeform 165"/>
              <p:cNvSpPr>
                <a:spLocks/>
              </p:cNvSpPr>
              <p:nvPr/>
            </p:nvSpPr>
            <p:spPr bwMode="auto">
              <a:xfrm>
                <a:off x="2787" y="1217"/>
                <a:ext cx="27" cy="31"/>
              </a:xfrm>
              <a:custGeom>
                <a:avLst/>
                <a:gdLst>
                  <a:gd name="T0" fmla="*/ 0 w 36"/>
                  <a:gd name="T1" fmla="*/ 36 h 36"/>
                  <a:gd name="T2" fmla="*/ 17 w 36"/>
                  <a:gd name="T3" fmla="*/ 0 h 36"/>
                  <a:gd name="T4" fmla="*/ 36 w 36"/>
                  <a:gd name="T5" fmla="*/ 36 h 36"/>
                  <a:gd name="T6" fmla="*/ 0 w 36"/>
                  <a:gd name="T7" fmla="*/ 36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0" y="36"/>
                    </a:moveTo>
                    <a:lnTo>
                      <a:pt x="17" y="0"/>
                    </a:lnTo>
                    <a:lnTo>
                      <a:pt x="36" y="36"/>
                    </a:lnTo>
                    <a:lnTo>
                      <a:pt x="0" y="36"/>
                    </a:lnTo>
                    <a:close/>
                  </a:path>
                </a:pathLst>
              </a:custGeom>
              <a:solidFill>
                <a:srgbClr val="FF0000"/>
              </a:solidFill>
              <a:ln w="19050">
                <a:solidFill>
                  <a:srgbClr val="FF0000"/>
                </a:solidFill>
                <a:round/>
                <a:headEnd/>
                <a:tailEnd/>
              </a:ln>
            </p:spPr>
            <p:txBody>
              <a:bodyPr/>
              <a:lstStyle/>
              <a:p>
                <a:endParaRPr lang="en-US" dirty="0"/>
              </a:p>
            </p:txBody>
          </p:sp>
          <p:sp>
            <p:nvSpPr>
              <p:cNvPr id="192" name="Freeform 166"/>
              <p:cNvSpPr>
                <a:spLocks/>
              </p:cNvSpPr>
              <p:nvPr/>
            </p:nvSpPr>
            <p:spPr bwMode="auto">
              <a:xfrm>
                <a:off x="2892" y="1256"/>
                <a:ext cx="28" cy="30"/>
              </a:xfrm>
              <a:custGeom>
                <a:avLst/>
                <a:gdLst>
                  <a:gd name="T0" fmla="*/ 0 w 38"/>
                  <a:gd name="T1" fmla="*/ 36 h 36"/>
                  <a:gd name="T2" fmla="*/ 19 w 38"/>
                  <a:gd name="T3" fmla="*/ 0 h 36"/>
                  <a:gd name="T4" fmla="*/ 38 w 38"/>
                  <a:gd name="T5" fmla="*/ 36 h 36"/>
                  <a:gd name="T6" fmla="*/ 0 w 38"/>
                  <a:gd name="T7" fmla="*/ 36 h 36"/>
                  <a:gd name="T8" fmla="*/ 0 60000 65536"/>
                  <a:gd name="T9" fmla="*/ 0 60000 65536"/>
                  <a:gd name="T10" fmla="*/ 0 60000 65536"/>
                  <a:gd name="T11" fmla="*/ 0 60000 65536"/>
                  <a:gd name="T12" fmla="*/ 0 w 38"/>
                  <a:gd name="T13" fmla="*/ 0 h 36"/>
                  <a:gd name="T14" fmla="*/ 38 w 38"/>
                  <a:gd name="T15" fmla="*/ 36 h 36"/>
                </a:gdLst>
                <a:ahLst/>
                <a:cxnLst>
                  <a:cxn ang="T8">
                    <a:pos x="T0" y="T1"/>
                  </a:cxn>
                  <a:cxn ang="T9">
                    <a:pos x="T2" y="T3"/>
                  </a:cxn>
                  <a:cxn ang="T10">
                    <a:pos x="T4" y="T5"/>
                  </a:cxn>
                  <a:cxn ang="T11">
                    <a:pos x="T6" y="T7"/>
                  </a:cxn>
                </a:cxnLst>
                <a:rect l="T12" t="T13" r="T14" b="T15"/>
                <a:pathLst>
                  <a:path w="38" h="36">
                    <a:moveTo>
                      <a:pt x="0" y="36"/>
                    </a:moveTo>
                    <a:lnTo>
                      <a:pt x="19" y="0"/>
                    </a:lnTo>
                    <a:lnTo>
                      <a:pt x="38" y="36"/>
                    </a:lnTo>
                    <a:lnTo>
                      <a:pt x="0" y="36"/>
                    </a:lnTo>
                    <a:close/>
                  </a:path>
                </a:pathLst>
              </a:custGeom>
              <a:solidFill>
                <a:srgbClr val="FF0000"/>
              </a:solidFill>
              <a:ln w="19050">
                <a:solidFill>
                  <a:srgbClr val="FF0000"/>
                </a:solidFill>
                <a:round/>
                <a:headEnd/>
                <a:tailEnd/>
              </a:ln>
            </p:spPr>
            <p:txBody>
              <a:bodyPr/>
              <a:lstStyle/>
              <a:p>
                <a:endParaRPr lang="en-US" dirty="0"/>
              </a:p>
            </p:txBody>
          </p:sp>
          <p:sp>
            <p:nvSpPr>
              <p:cNvPr id="193" name="Freeform 167"/>
              <p:cNvSpPr>
                <a:spLocks/>
              </p:cNvSpPr>
              <p:nvPr/>
            </p:nvSpPr>
            <p:spPr bwMode="auto">
              <a:xfrm>
                <a:off x="2998" y="935"/>
                <a:ext cx="29" cy="33"/>
              </a:xfrm>
              <a:custGeom>
                <a:avLst/>
                <a:gdLst>
                  <a:gd name="T0" fmla="*/ 0 w 39"/>
                  <a:gd name="T1" fmla="*/ 39 h 39"/>
                  <a:gd name="T2" fmla="*/ 20 w 39"/>
                  <a:gd name="T3" fmla="*/ 0 h 39"/>
                  <a:gd name="T4" fmla="*/ 39 w 39"/>
                  <a:gd name="T5" fmla="*/ 39 h 39"/>
                  <a:gd name="T6" fmla="*/ 0 w 39"/>
                  <a:gd name="T7" fmla="*/ 39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0" y="39"/>
                    </a:moveTo>
                    <a:lnTo>
                      <a:pt x="20" y="0"/>
                    </a:lnTo>
                    <a:lnTo>
                      <a:pt x="39" y="39"/>
                    </a:lnTo>
                    <a:lnTo>
                      <a:pt x="0" y="39"/>
                    </a:lnTo>
                    <a:close/>
                  </a:path>
                </a:pathLst>
              </a:custGeom>
              <a:solidFill>
                <a:srgbClr val="FF0000"/>
              </a:solidFill>
              <a:ln w="19050">
                <a:solidFill>
                  <a:srgbClr val="FF0000"/>
                </a:solidFill>
                <a:round/>
                <a:headEnd/>
                <a:tailEnd/>
              </a:ln>
            </p:spPr>
            <p:txBody>
              <a:bodyPr/>
              <a:lstStyle/>
              <a:p>
                <a:endParaRPr lang="en-US" dirty="0"/>
              </a:p>
            </p:txBody>
          </p:sp>
          <p:sp>
            <p:nvSpPr>
              <p:cNvPr id="194" name="Freeform 168"/>
              <p:cNvSpPr>
                <a:spLocks/>
              </p:cNvSpPr>
              <p:nvPr/>
            </p:nvSpPr>
            <p:spPr bwMode="auto">
              <a:xfrm>
                <a:off x="3105" y="879"/>
                <a:ext cx="29" cy="33"/>
              </a:xfrm>
              <a:custGeom>
                <a:avLst/>
                <a:gdLst>
                  <a:gd name="T0" fmla="*/ 0 w 39"/>
                  <a:gd name="T1" fmla="*/ 39 h 39"/>
                  <a:gd name="T2" fmla="*/ 20 w 39"/>
                  <a:gd name="T3" fmla="*/ 0 h 39"/>
                  <a:gd name="T4" fmla="*/ 39 w 39"/>
                  <a:gd name="T5" fmla="*/ 39 h 39"/>
                  <a:gd name="T6" fmla="*/ 0 w 39"/>
                  <a:gd name="T7" fmla="*/ 39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0" y="39"/>
                    </a:moveTo>
                    <a:lnTo>
                      <a:pt x="20" y="0"/>
                    </a:lnTo>
                    <a:lnTo>
                      <a:pt x="39" y="39"/>
                    </a:lnTo>
                    <a:lnTo>
                      <a:pt x="0" y="39"/>
                    </a:lnTo>
                    <a:close/>
                  </a:path>
                </a:pathLst>
              </a:custGeom>
              <a:solidFill>
                <a:srgbClr val="FF0000"/>
              </a:solidFill>
              <a:ln w="19050">
                <a:solidFill>
                  <a:srgbClr val="FF0000"/>
                </a:solidFill>
                <a:round/>
                <a:headEnd/>
                <a:tailEnd/>
              </a:ln>
            </p:spPr>
            <p:txBody>
              <a:bodyPr/>
              <a:lstStyle/>
              <a:p>
                <a:endParaRPr lang="en-US" dirty="0"/>
              </a:p>
            </p:txBody>
          </p:sp>
          <p:sp>
            <p:nvSpPr>
              <p:cNvPr id="195" name="Freeform 169"/>
              <p:cNvSpPr>
                <a:spLocks/>
              </p:cNvSpPr>
              <p:nvPr/>
            </p:nvSpPr>
            <p:spPr bwMode="auto">
              <a:xfrm>
                <a:off x="3211" y="1105"/>
                <a:ext cx="30" cy="31"/>
              </a:xfrm>
              <a:custGeom>
                <a:avLst/>
                <a:gdLst>
                  <a:gd name="T0" fmla="*/ 0 w 39"/>
                  <a:gd name="T1" fmla="*/ 36 h 36"/>
                  <a:gd name="T2" fmla="*/ 20 w 39"/>
                  <a:gd name="T3" fmla="*/ 0 h 36"/>
                  <a:gd name="T4" fmla="*/ 39 w 39"/>
                  <a:gd name="T5" fmla="*/ 36 h 36"/>
                  <a:gd name="T6" fmla="*/ 0 w 39"/>
                  <a:gd name="T7" fmla="*/ 36 h 36"/>
                  <a:gd name="T8" fmla="*/ 0 60000 65536"/>
                  <a:gd name="T9" fmla="*/ 0 60000 65536"/>
                  <a:gd name="T10" fmla="*/ 0 60000 65536"/>
                  <a:gd name="T11" fmla="*/ 0 60000 65536"/>
                  <a:gd name="T12" fmla="*/ 0 w 39"/>
                  <a:gd name="T13" fmla="*/ 0 h 36"/>
                  <a:gd name="T14" fmla="*/ 39 w 39"/>
                  <a:gd name="T15" fmla="*/ 36 h 36"/>
                </a:gdLst>
                <a:ahLst/>
                <a:cxnLst>
                  <a:cxn ang="T8">
                    <a:pos x="T0" y="T1"/>
                  </a:cxn>
                  <a:cxn ang="T9">
                    <a:pos x="T2" y="T3"/>
                  </a:cxn>
                  <a:cxn ang="T10">
                    <a:pos x="T4" y="T5"/>
                  </a:cxn>
                  <a:cxn ang="T11">
                    <a:pos x="T6" y="T7"/>
                  </a:cxn>
                </a:cxnLst>
                <a:rect l="T12" t="T13" r="T14" b="T15"/>
                <a:pathLst>
                  <a:path w="39" h="36">
                    <a:moveTo>
                      <a:pt x="0" y="36"/>
                    </a:moveTo>
                    <a:lnTo>
                      <a:pt x="20" y="0"/>
                    </a:lnTo>
                    <a:lnTo>
                      <a:pt x="39" y="36"/>
                    </a:lnTo>
                    <a:lnTo>
                      <a:pt x="0" y="36"/>
                    </a:lnTo>
                    <a:close/>
                  </a:path>
                </a:pathLst>
              </a:custGeom>
              <a:solidFill>
                <a:srgbClr val="FF0000"/>
              </a:solidFill>
              <a:ln w="19050">
                <a:solidFill>
                  <a:srgbClr val="FF0000"/>
                </a:solidFill>
                <a:round/>
                <a:headEnd/>
                <a:tailEnd/>
              </a:ln>
            </p:spPr>
            <p:txBody>
              <a:bodyPr/>
              <a:lstStyle/>
              <a:p>
                <a:endParaRPr lang="en-US" dirty="0"/>
              </a:p>
            </p:txBody>
          </p:sp>
          <p:sp>
            <p:nvSpPr>
              <p:cNvPr id="196" name="Freeform 170"/>
              <p:cNvSpPr>
                <a:spLocks/>
              </p:cNvSpPr>
              <p:nvPr/>
            </p:nvSpPr>
            <p:spPr bwMode="auto">
              <a:xfrm>
                <a:off x="3318" y="1368"/>
                <a:ext cx="29" cy="32"/>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FF0000"/>
              </a:solidFill>
              <a:ln w="19050">
                <a:solidFill>
                  <a:srgbClr val="FF0000"/>
                </a:solidFill>
                <a:round/>
                <a:headEnd/>
                <a:tailEnd/>
              </a:ln>
            </p:spPr>
            <p:txBody>
              <a:bodyPr/>
              <a:lstStyle/>
              <a:p>
                <a:endParaRPr lang="en-US" dirty="0"/>
              </a:p>
            </p:txBody>
          </p:sp>
          <p:sp>
            <p:nvSpPr>
              <p:cNvPr id="197" name="Freeform 171"/>
              <p:cNvSpPr>
                <a:spLocks/>
              </p:cNvSpPr>
              <p:nvPr/>
            </p:nvSpPr>
            <p:spPr bwMode="auto">
              <a:xfrm>
                <a:off x="3425" y="991"/>
                <a:ext cx="29" cy="33"/>
              </a:xfrm>
              <a:custGeom>
                <a:avLst/>
                <a:gdLst>
                  <a:gd name="T0" fmla="*/ 0 w 39"/>
                  <a:gd name="T1" fmla="*/ 39 h 39"/>
                  <a:gd name="T2" fmla="*/ 20 w 39"/>
                  <a:gd name="T3" fmla="*/ 0 h 39"/>
                  <a:gd name="T4" fmla="*/ 39 w 39"/>
                  <a:gd name="T5" fmla="*/ 39 h 39"/>
                  <a:gd name="T6" fmla="*/ 0 w 39"/>
                  <a:gd name="T7" fmla="*/ 39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0" y="39"/>
                    </a:moveTo>
                    <a:lnTo>
                      <a:pt x="20" y="0"/>
                    </a:lnTo>
                    <a:lnTo>
                      <a:pt x="39" y="39"/>
                    </a:lnTo>
                    <a:lnTo>
                      <a:pt x="0" y="39"/>
                    </a:lnTo>
                    <a:close/>
                  </a:path>
                </a:pathLst>
              </a:custGeom>
              <a:solidFill>
                <a:srgbClr val="FF0000"/>
              </a:solidFill>
              <a:ln w="19050">
                <a:solidFill>
                  <a:srgbClr val="FF0000"/>
                </a:solidFill>
                <a:round/>
                <a:headEnd/>
                <a:tailEnd/>
              </a:ln>
            </p:spPr>
            <p:txBody>
              <a:bodyPr/>
              <a:lstStyle/>
              <a:p>
                <a:endParaRPr lang="en-US" dirty="0"/>
              </a:p>
            </p:txBody>
          </p:sp>
          <p:sp>
            <p:nvSpPr>
              <p:cNvPr id="198" name="Freeform 172"/>
              <p:cNvSpPr>
                <a:spLocks/>
              </p:cNvSpPr>
              <p:nvPr/>
            </p:nvSpPr>
            <p:spPr bwMode="auto">
              <a:xfrm>
                <a:off x="3532" y="1312"/>
                <a:ext cx="28" cy="30"/>
              </a:xfrm>
              <a:custGeom>
                <a:avLst/>
                <a:gdLst>
                  <a:gd name="T0" fmla="*/ 0 w 39"/>
                  <a:gd name="T1" fmla="*/ 36 h 36"/>
                  <a:gd name="T2" fmla="*/ 20 w 39"/>
                  <a:gd name="T3" fmla="*/ 0 h 36"/>
                  <a:gd name="T4" fmla="*/ 39 w 39"/>
                  <a:gd name="T5" fmla="*/ 36 h 36"/>
                  <a:gd name="T6" fmla="*/ 0 w 39"/>
                  <a:gd name="T7" fmla="*/ 36 h 36"/>
                  <a:gd name="T8" fmla="*/ 0 60000 65536"/>
                  <a:gd name="T9" fmla="*/ 0 60000 65536"/>
                  <a:gd name="T10" fmla="*/ 0 60000 65536"/>
                  <a:gd name="T11" fmla="*/ 0 60000 65536"/>
                  <a:gd name="T12" fmla="*/ 0 w 39"/>
                  <a:gd name="T13" fmla="*/ 0 h 36"/>
                  <a:gd name="T14" fmla="*/ 39 w 39"/>
                  <a:gd name="T15" fmla="*/ 36 h 36"/>
                </a:gdLst>
                <a:ahLst/>
                <a:cxnLst>
                  <a:cxn ang="T8">
                    <a:pos x="T0" y="T1"/>
                  </a:cxn>
                  <a:cxn ang="T9">
                    <a:pos x="T2" y="T3"/>
                  </a:cxn>
                  <a:cxn ang="T10">
                    <a:pos x="T4" y="T5"/>
                  </a:cxn>
                  <a:cxn ang="T11">
                    <a:pos x="T6" y="T7"/>
                  </a:cxn>
                </a:cxnLst>
                <a:rect l="T12" t="T13" r="T14" b="T15"/>
                <a:pathLst>
                  <a:path w="39" h="36">
                    <a:moveTo>
                      <a:pt x="0" y="36"/>
                    </a:moveTo>
                    <a:lnTo>
                      <a:pt x="20" y="0"/>
                    </a:lnTo>
                    <a:lnTo>
                      <a:pt x="39" y="36"/>
                    </a:lnTo>
                    <a:lnTo>
                      <a:pt x="0" y="36"/>
                    </a:lnTo>
                    <a:close/>
                  </a:path>
                </a:pathLst>
              </a:custGeom>
              <a:solidFill>
                <a:srgbClr val="FF0000"/>
              </a:solidFill>
              <a:ln w="19050">
                <a:solidFill>
                  <a:srgbClr val="FF0000"/>
                </a:solidFill>
                <a:round/>
                <a:headEnd/>
                <a:tailEnd/>
              </a:ln>
            </p:spPr>
            <p:txBody>
              <a:bodyPr/>
              <a:lstStyle/>
              <a:p>
                <a:endParaRPr lang="en-US" dirty="0"/>
              </a:p>
            </p:txBody>
          </p:sp>
          <p:sp>
            <p:nvSpPr>
              <p:cNvPr id="199" name="Freeform 173"/>
              <p:cNvSpPr>
                <a:spLocks/>
              </p:cNvSpPr>
              <p:nvPr/>
            </p:nvSpPr>
            <p:spPr bwMode="auto">
              <a:xfrm>
                <a:off x="3638" y="1387"/>
                <a:ext cx="27" cy="30"/>
              </a:xfrm>
              <a:custGeom>
                <a:avLst/>
                <a:gdLst>
                  <a:gd name="T0" fmla="*/ 0 w 36"/>
                  <a:gd name="T1" fmla="*/ 36 h 36"/>
                  <a:gd name="T2" fmla="*/ 20 w 36"/>
                  <a:gd name="T3" fmla="*/ 0 h 36"/>
                  <a:gd name="T4" fmla="*/ 36 w 36"/>
                  <a:gd name="T5" fmla="*/ 36 h 36"/>
                  <a:gd name="T6" fmla="*/ 0 w 36"/>
                  <a:gd name="T7" fmla="*/ 36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0" y="36"/>
                    </a:moveTo>
                    <a:lnTo>
                      <a:pt x="20" y="0"/>
                    </a:lnTo>
                    <a:lnTo>
                      <a:pt x="36" y="36"/>
                    </a:lnTo>
                    <a:lnTo>
                      <a:pt x="0" y="36"/>
                    </a:lnTo>
                    <a:close/>
                  </a:path>
                </a:pathLst>
              </a:custGeom>
              <a:solidFill>
                <a:srgbClr val="FF0000"/>
              </a:solidFill>
              <a:ln w="19050">
                <a:solidFill>
                  <a:srgbClr val="FF0000"/>
                </a:solidFill>
                <a:round/>
                <a:headEnd/>
                <a:tailEnd/>
              </a:ln>
            </p:spPr>
            <p:txBody>
              <a:bodyPr/>
              <a:lstStyle/>
              <a:p>
                <a:endParaRPr lang="en-US" dirty="0"/>
              </a:p>
            </p:txBody>
          </p:sp>
          <p:sp>
            <p:nvSpPr>
              <p:cNvPr id="200" name="Freeform 174"/>
              <p:cNvSpPr>
                <a:spLocks/>
              </p:cNvSpPr>
              <p:nvPr/>
            </p:nvSpPr>
            <p:spPr bwMode="auto">
              <a:xfrm>
                <a:off x="3745" y="1612"/>
                <a:ext cx="26" cy="31"/>
              </a:xfrm>
              <a:custGeom>
                <a:avLst/>
                <a:gdLst>
                  <a:gd name="T0" fmla="*/ 0 w 36"/>
                  <a:gd name="T1" fmla="*/ 36 h 36"/>
                  <a:gd name="T2" fmla="*/ 20 w 36"/>
                  <a:gd name="T3" fmla="*/ 0 h 36"/>
                  <a:gd name="T4" fmla="*/ 36 w 36"/>
                  <a:gd name="T5" fmla="*/ 36 h 36"/>
                  <a:gd name="T6" fmla="*/ 0 w 36"/>
                  <a:gd name="T7" fmla="*/ 36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0" y="36"/>
                    </a:moveTo>
                    <a:lnTo>
                      <a:pt x="20" y="0"/>
                    </a:lnTo>
                    <a:lnTo>
                      <a:pt x="36" y="36"/>
                    </a:lnTo>
                    <a:lnTo>
                      <a:pt x="0" y="36"/>
                    </a:lnTo>
                    <a:close/>
                  </a:path>
                </a:pathLst>
              </a:custGeom>
              <a:solidFill>
                <a:srgbClr val="FF0000"/>
              </a:solidFill>
              <a:ln w="19050">
                <a:solidFill>
                  <a:srgbClr val="FF0000"/>
                </a:solidFill>
                <a:round/>
                <a:headEnd/>
                <a:tailEnd/>
              </a:ln>
            </p:spPr>
            <p:txBody>
              <a:bodyPr/>
              <a:lstStyle/>
              <a:p>
                <a:endParaRPr lang="en-US" dirty="0"/>
              </a:p>
            </p:txBody>
          </p:sp>
          <p:sp>
            <p:nvSpPr>
              <p:cNvPr id="201" name="Line 175"/>
              <p:cNvSpPr>
                <a:spLocks noChangeShapeType="1"/>
              </p:cNvSpPr>
              <p:nvPr/>
            </p:nvSpPr>
            <p:spPr bwMode="auto">
              <a:xfrm>
                <a:off x="2457" y="1141"/>
                <a:ext cx="1325" cy="1"/>
              </a:xfrm>
              <a:prstGeom prst="line">
                <a:avLst/>
              </a:prstGeom>
              <a:noFill/>
              <a:ln w="19050">
                <a:solidFill>
                  <a:srgbClr val="FFFF00"/>
                </a:solidFill>
                <a:round/>
                <a:headEnd/>
                <a:tailEnd/>
              </a:ln>
            </p:spPr>
            <p:txBody>
              <a:bodyPr/>
              <a:lstStyle/>
              <a:p>
                <a:endParaRPr lang="en-US" dirty="0"/>
              </a:p>
            </p:txBody>
          </p:sp>
          <p:sp>
            <p:nvSpPr>
              <p:cNvPr id="202" name="Line 176"/>
              <p:cNvSpPr>
                <a:spLocks noChangeShapeType="1"/>
              </p:cNvSpPr>
              <p:nvPr/>
            </p:nvSpPr>
            <p:spPr bwMode="auto">
              <a:xfrm>
                <a:off x="2459" y="858"/>
                <a:ext cx="1307" cy="1"/>
              </a:xfrm>
              <a:prstGeom prst="line">
                <a:avLst/>
              </a:prstGeom>
              <a:noFill/>
              <a:ln w="19050">
                <a:solidFill>
                  <a:srgbClr val="FFFF00"/>
                </a:solidFill>
                <a:round/>
                <a:headEnd/>
                <a:tailEnd/>
              </a:ln>
            </p:spPr>
            <p:txBody>
              <a:bodyPr/>
              <a:lstStyle/>
              <a:p>
                <a:endParaRPr lang="en-US" dirty="0"/>
              </a:p>
            </p:txBody>
          </p:sp>
          <p:sp>
            <p:nvSpPr>
              <p:cNvPr id="203" name="Line 177"/>
              <p:cNvSpPr>
                <a:spLocks noChangeShapeType="1"/>
              </p:cNvSpPr>
              <p:nvPr/>
            </p:nvSpPr>
            <p:spPr bwMode="auto">
              <a:xfrm>
                <a:off x="2459" y="1424"/>
                <a:ext cx="1312" cy="0"/>
              </a:xfrm>
              <a:prstGeom prst="line">
                <a:avLst/>
              </a:prstGeom>
              <a:noFill/>
              <a:ln w="19050">
                <a:solidFill>
                  <a:srgbClr val="FFFF00"/>
                </a:solidFill>
                <a:round/>
                <a:headEnd/>
                <a:tailEnd/>
              </a:ln>
            </p:spPr>
            <p:txBody>
              <a:bodyPr/>
              <a:lstStyle/>
              <a:p>
                <a:endParaRPr lang="en-US" dirty="0"/>
              </a:p>
            </p:txBody>
          </p:sp>
          <p:sp>
            <p:nvSpPr>
              <p:cNvPr id="204" name="Line 178"/>
              <p:cNvSpPr>
                <a:spLocks noChangeShapeType="1"/>
              </p:cNvSpPr>
              <p:nvPr/>
            </p:nvSpPr>
            <p:spPr bwMode="auto">
              <a:xfrm>
                <a:off x="2457" y="816"/>
                <a:ext cx="0" cy="640"/>
              </a:xfrm>
              <a:prstGeom prst="line">
                <a:avLst/>
              </a:prstGeom>
              <a:noFill/>
              <a:ln w="19050">
                <a:solidFill>
                  <a:srgbClr val="FFFF00"/>
                </a:solidFill>
                <a:round/>
                <a:headEnd/>
                <a:tailEnd/>
              </a:ln>
            </p:spPr>
            <p:txBody>
              <a:bodyPr/>
              <a:lstStyle/>
              <a:p>
                <a:endParaRPr lang="en-US" dirty="0"/>
              </a:p>
            </p:txBody>
          </p:sp>
        </p:grpSp>
        <p:grpSp>
          <p:nvGrpSpPr>
            <p:cNvPr id="164" name="Group 179"/>
            <p:cNvGrpSpPr>
              <a:grpSpLocks/>
            </p:cNvGrpSpPr>
            <p:nvPr/>
          </p:nvGrpSpPr>
          <p:grpSpPr bwMode="auto">
            <a:xfrm>
              <a:off x="2440" y="1964"/>
              <a:ext cx="1352" cy="580"/>
              <a:chOff x="2439" y="1920"/>
              <a:chExt cx="1555" cy="691"/>
            </a:xfrm>
          </p:grpSpPr>
          <p:sp>
            <p:nvSpPr>
              <p:cNvPr id="166" name="Line 180"/>
              <p:cNvSpPr>
                <a:spLocks noChangeShapeType="1"/>
              </p:cNvSpPr>
              <p:nvPr/>
            </p:nvSpPr>
            <p:spPr bwMode="auto">
              <a:xfrm flipV="1">
                <a:off x="2463" y="1991"/>
                <a:ext cx="1" cy="618"/>
              </a:xfrm>
              <a:prstGeom prst="line">
                <a:avLst/>
              </a:prstGeom>
              <a:noFill/>
              <a:ln w="19050">
                <a:solidFill>
                  <a:srgbClr val="FFFF00"/>
                </a:solidFill>
                <a:round/>
                <a:headEnd/>
                <a:tailEnd/>
              </a:ln>
            </p:spPr>
            <p:txBody>
              <a:bodyPr/>
              <a:lstStyle/>
              <a:p>
                <a:endParaRPr lang="en-US" dirty="0"/>
              </a:p>
            </p:txBody>
          </p:sp>
          <p:sp>
            <p:nvSpPr>
              <p:cNvPr id="167" name="Line 181"/>
              <p:cNvSpPr>
                <a:spLocks noChangeShapeType="1"/>
              </p:cNvSpPr>
              <p:nvPr/>
            </p:nvSpPr>
            <p:spPr bwMode="auto">
              <a:xfrm>
                <a:off x="2460" y="2610"/>
                <a:ext cx="1534" cy="1"/>
              </a:xfrm>
              <a:prstGeom prst="line">
                <a:avLst/>
              </a:prstGeom>
              <a:noFill/>
              <a:ln w="19050">
                <a:solidFill>
                  <a:srgbClr val="FFFF00"/>
                </a:solidFill>
                <a:round/>
                <a:headEnd/>
                <a:tailEnd/>
              </a:ln>
            </p:spPr>
            <p:txBody>
              <a:bodyPr/>
              <a:lstStyle/>
              <a:p>
                <a:endParaRPr lang="en-US" dirty="0"/>
              </a:p>
            </p:txBody>
          </p:sp>
          <p:sp>
            <p:nvSpPr>
              <p:cNvPr id="168" name="Freeform 182"/>
              <p:cNvSpPr>
                <a:spLocks/>
              </p:cNvSpPr>
              <p:nvPr/>
            </p:nvSpPr>
            <p:spPr bwMode="auto">
              <a:xfrm>
                <a:off x="2537" y="1992"/>
                <a:ext cx="1311" cy="602"/>
              </a:xfrm>
              <a:custGeom>
                <a:avLst/>
                <a:gdLst>
                  <a:gd name="T0" fmla="*/ 0 w 1236"/>
                  <a:gd name="T1" fmla="*/ 327 h 933"/>
                  <a:gd name="T2" fmla="*/ 73 w 1236"/>
                  <a:gd name="T3" fmla="*/ 398 h 933"/>
                  <a:gd name="T4" fmla="*/ 146 w 1236"/>
                  <a:gd name="T5" fmla="*/ 478 h 933"/>
                  <a:gd name="T6" fmla="*/ 219 w 1236"/>
                  <a:gd name="T7" fmla="*/ 772 h 933"/>
                  <a:gd name="T8" fmla="*/ 292 w 1236"/>
                  <a:gd name="T9" fmla="*/ 717 h 933"/>
                  <a:gd name="T10" fmla="*/ 365 w 1236"/>
                  <a:gd name="T11" fmla="*/ 772 h 933"/>
                  <a:gd name="T12" fmla="*/ 436 w 1236"/>
                  <a:gd name="T13" fmla="*/ 933 h 933"/>
                  <a:gd name="T14" fmla="*/ 509 w 1236"/>
                  <a:gd name="T15" fmla="*/ 933 h 933"/>
                  <a:gd name="T16" fmla="*/ 582 w 1236"/>
                  <a:gd name="T17" fmla="*/ 772 h 933"/>
                  <a:gd name="T18" fmla="*/ 655 w 1236"/>
                  <a:gd name="T19" fmla="*/ 486 h 933"/>
                  <a:gd name="T20" fmla="*/ 728 w 1236"/>
                  <a:gd name="T21" fmla="*/ 327 h 933"/>
                  <a:gd name="T22" fmla="*/ 801 w 1236"/>
                  <a:gd name="T23" fmla="*/ 0 h 933"/>
                  <a:gd name="T24" fmla="*/ 874 w 1236"/>
                  <a:gd name="T25" fmla="*/ 463 h 933"/>
                  <a:gd name="T26" fmla="*/ 947 w 1236"/>
                  <a:gd name="T27" fmla="*/ 717 h 933"/>
                  <a:gd name="T28" fmla="*/ 1020 w 1236"/>
                  <a:gd name="T29" fmla="*/ 478 h 933"/>
                  <a:gd name="T30" fmla="*/ 1093 w 1236"/>
                  <a:gd name="T31" fmla="*/ 541 h 933"/>
                  <a:gd name="T32" fmla="*/ 1163 w 1236"/>
                  <a:gd name="T33" fmla="*/ 853 h 933"/>
                  <a:gd name="T34" fmla="*/ 1236 w 1236"/>
                  <a:gd name="T35" fmla="*/ 772 h 9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6"/>
                  <a:gd name="T55" fmla="*/ 0 h 933"/>
                  <a:gd name="T56" fmla="*/ 1236 w 1236"/>
                  <a:gd name="T57" fmla="*/ 933 h 9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6" h="933">
                    <a:moveTo>
                      <a:pt x="0" y="327"/>
                    </a:moveTo>
                    <a:lnTo>
                      <a:pt x="73" y="398"/>
                    </a:lnTo>
                    <a:lnTo>
                      <a:pt x="146" y="478"/>
                    </a:lnTo>
                    <a:lnTo>
                      <a:pt x="219" y="772"/>
                    </a:lnTo>
                    <a:lnTo>
                      <a:pt x="292" y="717"/>
                    </a:lnTo>
                    <a:lnTo>
                      <a:pt x="365" y="772"/>
                    </a:lnTo>
                    <a:lnTo>
                      <a:pt x="436" y="933"/>
                    </a:lnTo>
                    <a:lnTo>
                      <a:pt x="509" y="933"/>
                    </a:lnTo>
                    <a:lnTo>
                      <a:pt x="582" y="772"/>
                    </a:lnTo>
                    <a:lnTo>
                      <a:pt x="655" y="486"/>
                    </a:lnTo>
                    <a:lnTo>
                      <a:pt x="728" y="327"/>
                    </a:lnTo>
                    <a:lnTo>
                      <a:pt x="801" y="0"/>
                    </a:lnTo>
                    <a:lnTo>
                      <a:pt x="874" y="463"/>
                    </a:lnTo>
                    <a:lnTo>
                      <a:pt x="947" y="717"/>
                    </a:lnTo>
                    <a:lnTo>
                      <a:pt x="1020" y="478"/>
                    </a:lnTo>
                    <a:lnTo>
                      <a:pt x="1093" y="541"/>
                    </a:lnTo>
                    <a:lnTo>
                      <a:pt x="1163" y="853"/>
                    </a:lnTo>
                    <a:lnTo>
                      <a:pt x="1236" y="772"/>
                    </a:lnTo>
                  </a:path>
                </a:pathLst>
              </a:custGeom>
              <a:noFill/>
              <a:ln w="19050">
                <a:solidFill>
                  <a:srgbClr val="FF0000"/>
                </a:solidFill>
                <a:round/>
                <a:headEnd/>
                <a:tailEnd/>
              </a:ln>
            </p:spPr>
            <p:txBody>
              <a:bodyPr/>
              <a:lstStyle/>
              <a:p>
                <a:endParaRPr lang="en-US" dirty="0"/>
              </a:p>
            </p:txBody>
          </p:sp>
          <p:sp>
            <p:nvSpPr>
              <p:cNvPr id="169" name="Freeform 183"/>
              <p:cNvSpPr>
                <a:spLocks/>
              </p:cNvSpPr>
              <p:nvPr/>
            </p:nvSpPr>
            <p:spPr bwMode="auto">
              <a:xfrm>
                <a:off x="2521" y="2193"/>
                <a:ext cx="32" cy="19"/>
              </a:xfrm>
              <a:custGeom>
                <a:avLst/>
                <a:gdLst>
                  <a:gd name="T0" fmla="*/ 0 w 30"/>
                  <a:gd name="T1" fmla="*/ 28 h 28"/>
                  <a:gd name="T2" fmla="*/ 15 w 30"/>
                  <a:gd name="T3" fmla="*/ 0 h 28"/>
                  <a:gd name="T4" fmla="*/ 30 w 30"/>
                  <a:gd name="T5" fmla="*/ 28 h 28"/>
                  <a:gd name="T6" fmla="*/ 0 w 30"/>
                  <a:gd name="T7" fmla="*/ 28 h 28"/>
                  <a:gd name="T8" fmla="*/ 0 60000 65536"/>
                  <a:gd name="T9" fmla="*/ 0 60000 65536"/>
                  <a:gd name="T10" fmla="*/ 0 60000 65536"/>
                  <a:gd name="T11" fmla="*/ 0 60000 65536"/>
                  <a:gd name="T12" fmla="*/ 0 w 30"/>
                  <a:gd name="T13" fmla="*/ 0 h 28"/>
                  <a:gd name="T14" fmla="*/ 30 w 30"/>
                  <a:gd name="T15" fmla="*/ 28 h 28"/>
                </a:gdLst>
                <a:ahLst/>
                <a:cxnLst>
                  <a:cxn ang="T8">
                    <a:pos x="T0" y="T1"/>
                  </a:cxn>
                  <a:cxn ang="T9">
                    <a:pos x="T2" y="T3"/>
                  </a:cxn>
                  <a:cxn ang="T10">
                    <a:pos x="T4" y="T5"/>
                  </a:cxn>
                  <a:cxn ang="T11">
                    <a:pos x="T6" y="T7"/>
                  </a:cxn>
                </a:cxnLst>
                <a:rect l="T12" t="T13" r="T14" b="T15"/>
                <a:pathLst>
                  <a:path w="30" h="28">
                    <a:moveTo>
                      <a:pt x="0" y="28"/>
                    </a:moveTo>
                    <a:lnTo>
                      <a:pt x="15" y="0"/>
                    </a:lnTo>
                    <a:lnTo>
                      <a:pt x="30" y="28"/>
                    </a:lnTo>
                    <a:lnTo>
                      <a:pt x="0" y="28"/>
                    </a:lnTo>
                    <a:close/>
                  </a:path>
                </a:pathLst>
              </a:custGeom>
              <a:solidFill>
                <a:srgbClr val="FF0000"/>
              </a:solidFill>
              <a:ln w="19050">
                <a:solidFill>
                  <a:srgbClr val="FF0000"/>
                </a:solidFill>
                <a:round/>
                <a:headEnd/>
                <a:tailEnd/>
              </a:ln>
            </p:spPr>
            <p:txBody>
              <a:bodyPr/>
              <a:lstStyle/>
              <a:p>
                <a:endParaRPr lang="en-US" dirty="0"/>
              </a:p>
            </p:txBody>
          </p:sp>
          <p:sp>
            <p:nvSpPr>
              <p:cNvPr id="170" name="Freeform 184"/>
              <p:cNvSpPr>
                <a:spLocks/>
              </p:cNvSpPr>
              <p:nvPr/>
            </p:nvSpPr>
            <p:spPr bwMode="auto">
              <a:xfrm>
                <a:off x="2599" y="2241"/>
                <a:ext cx="31" cy="17"/>
              </a:xfrm>
              <a:custGeom>
                <a:avLst/>
                <a:gdLst>
                  <a:gd name="T0" fmla="*/ 0 w 30"/>
                  <a:gd name="T1" fmla="*/ 28 h 28"/>
                  <a:gd name="T2" fmla="*/ 15 w 30"/>
                  <a:gd name="T3" fmla="*/ 0 h 28"/>
                  <a:gd name="T4" fmla="*/ 30 w 30"/>
                  <a:gd name="T5" fmla="*/ 28 h 28"/>
                  <a:gd name="T6" fmla="*/ 0 w 30"/>
                  <a:gd name="T7" fmla="*/ 28 h 28"/>
                  <a:gd name="T8" fmla="*/ 0 60000 65536"/>
                  <a:gd name="T9" fmla="*/ 0 60000 65536"/>
                  <a:gd name="T10" fmla="*/ 0 60000 65536"/>
                  <a:gd name="T11" fmla="*/ 0 60000 65536"/>
                  <a:gd name="T12" fmla="*/ 0 w 30"/>
                  <a:gd name="T13" fmla="*/ 0 h 28"/>
                  <a:gd name="T14" fmla="*/ 30 w 30"/>
                  <a:gd name="T15" fmla="*/ 28 h 28"/>
                </a:gdLst>
                <a:ahLst/>
                <a:cxnLst>
                  <a:cxn ang="T8">
                    <a:pos x="T0" y="T1"/>
                  </a:cxn>
                  <a:cxn ang="T9">
                    <a:pos x="T2" y="T3"/>
                  </a:cxn>
                  <a:cxn ang="T10">
                    <a:pos x="T4" y="T5"/>
                  </a:cxn>
                  <a:cxn ang="T11">
                    <a:pos x="T6" y="T7"/>
                  </a:cxn>
                </a:cxnLst>
                <a:rect l="T12" t="T13" r="T14" b="T15"/>
                <a:pathLst>
                  <a:path w="30" h="28">
                    <a:moveTo>
                      <a:pt x="0" y="28"/>
                    </a:moveTo>
                    <a:lnTo>
                      <a:pt x="15" y="0"/>
                    </a:lnTo>
                    <a:lnTo>
                      <a:pt x="30" y="28"/>
                    </a:lnTo>
                    <a:lnTo>
                      <a:pt x="0" y="28"/>
                    </a:lnTo>
                    <a:close/>
                  </a:path>
                </a:pathLst>
              </a:custGeom>
              <a:solidFill>
                <a:srgbClr val="FF0000"/>
              </a:solidFill>
              <a:ln w="19050">
                <a:solidFill>
                  <a:srgbClr val="FF0000"/>
                </a:solidFill>
                <a:round/>
                <a:headEnd/>
                <a:tailEnd/>
              </a:ln>
            </p:spPr>
            <p:txBody>
              <a:bodyPr/>
              <a:lstStyle/>
              <a:p>
                <a:endParaRPr lang="en-US" dirty="0"/>
              </a:p>
            </p:txBody>
          </p:sp>
          <p:sp>
            <p:nvSpPr>
              <p:cNvPr id="171" name="Freeform 185"/>
              <p:cNvSpPr>
                <a:spLocks/>
              </p:cNvSpPr>
              <p:nvPr/>
            </p:nvSpPr>
            <p:spPr bwMode="auto">
              <a:xfrm>
                <a:off x="2676" y="2291"/>
                <a:ext cx="32" cy="19"/>
              </a:xfrm>
              <a:custGeom>
                <a:avLst/>
                <a:gdLst>
                  <a:gd name="T0" fmla="*/ 0 w 30"/>
                  <a:gd name="T1" fmla="*/ 30 h 30"/>
                  <a:gd name="T2" fmla="*/ 15 w 30"/>
                  <a:gd name="T3" fmla="*/ 0 h 30"/>
                  <a:gd name="T4" fmla="*/ 30 w 30"/>
                  <a:gd name="T5" fmla="*/ 30 h 30"/>
                  <a:gd name="T6" fmla="*/ 0 w 30"/>
                  <a:gd name="T7" fmla="*/ 3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15" y="0"/>
                    </a:lnTo>
                    <a:lnTo>
                      <a:pt x="30" y="30"/>
                    </a:lnTo>
                    <a:lnTo>
                      <a:pt x="0" y="30"/>
                    </a:lnTo>
                    <a:close/>
                  </a:path>
                </a:pathLst>
              </a:custGeom>
              <a:solidFill>
                <a:srgbClr val="FF0000"/>
              </a:solidFill>
              <a:ln w="19050">
                <a:solidFill>
                  <a:srgbClr val="FF0000"/>
                </a:solidFill>
                <a:round/>
                <a:headEnd/>
                <a:tailEnd/>
              </a:ln>
            </p:spPr>
            <p:txBody>
              <a:bodyPr/>
              <a:lstStyle/>
              <a:p>
                <a:endParaRPr lang="en-US" dirty="0"/>
              </a:p>
            </p:txBody>
          </p:sp>
          <p:sp>
            <p:nvSpPr>
              <p:cNvPr id="172" name="Freeform 186"/>
              <p:cNvSpPr>
                <a:spLocks/>
              </p:cNvSpPr>
              <p:nvPr/>
            </p:nvSpPr>
            <p:spPr bwMode="auto">
              <a:xfrm>
                <a:off x="2753" y="2483"/>
                <a:ext cx="30" cy="17"/>
              </a:xfrm>
              <a:custGeom>
                <a:avLst/>
                <a:gdLst>
                  <a:gd name="T0" fmla="*/ 0 w 28"/>
                  <a:gd name="T1" fmla="*/ 27 h 27"/>
                  <a:gd name="T2" fmla="*/ 15 w 28"/>
                  <a:gd name="T3" fmla="*/ 0 h 27"/>
                  <a:gd name="T4" fmla="*/ 28 w 28"/>
                  <a:gd name="T5" fmla="*/ 27 h 27"/>
                  <a:gd name="T6" fmla="*/ 0 w 28"/>
                  <a:gd name="T7" fmla="*/ 27 h 27"/>
                  <a:gd name="T8" fmla="*/ 0 60000 65536"/>
                  <a:gd name="T9" fmla="*/ 0 60000 65536"/>
                  <a:gd name="T10" fmla="*/ 0 60000 65536"/>
                  <a:gd name="T11" fmla="*/ 0 60000 65536"/>
                  <a:gd name="T12" fmla="*/ 0 w 28"/>
                  <a:gd name="T13" fmla="*/ 0 h 27"/>
                  <a:gd name="T14" fmla="*/ 28 w 28"/>
                  <a:gd name="T15" fmla="*/ 27 h 27"/>
                </a:gdLst>
                <a:ahLst/>
                <a:cxnLst>
                  <a:cxn ang="T8">
                    <a:pos x="T0" y="T1"/>
                  </a:cxn>
                  <a:cxn ang="T9">
                    <a:pos x="T2" y="T3"/>
                  </a:cxn>
                  <a:cxn ang="T10">
                    <a:pos x="T4" y="T5"/>
                  </a:cxn>
                  <a:cxn ang="T11">
                    <a:pos x="T6" y="T7"/>
                  </a:cxn>
                </a:cxnLst>
                <a:rect l="T12" t="T13" r="T14" b="T15"/>
                <a:pathLst>
                  <a:path w="28" h="27">
                    <a:moveTo>
                      <a:pt x="0" y="27"/>
                    </a:moveTo>
                    <a:lnTo>
                      <a:pt x="15" y="0"/>
                    </a:lnTo>
                    <a:lnTo>
                      <a:pt x="28" y="27"/>
                    </a:lnTo>
                    <a:lnTo>
                      <a:pt x="0" y="27"/>
                    </a:lnTo>
                    <a:close/>
                  </a:path>
                </a:pathLst>
              </a:custGeom>
              <a:solidFill>
                <a:srgbClr val="FF0000"/>
              </a:solidFill>
              <a:ln w="19050">
                <a:solidFill>
                  <a:srgbClr val="FF0000"/>
                </a:solidFill>
                <a:round/>
                <a:headEnd/>
                <a:tailEnd/>
              </a:ln>
            </p:spPr>
            <p:txBody>
              <a:bodyPr/>
              <a:lstStyle/>
              <a:p>
                <a:endParaRPr lang="en-US" dirty="0"/>
              </a:p>
            </p:txBody>
          </p:sp>
          <p:sp>
            <p:nvSpPr>
              <p:cNvPr id="173" name="Freeform 187"/>
              <p:cNvSpPr>
                <a:spLocks/>
              </p:cNvSpPr>
              <p:nvPr/>
            </p:nvSpPr>
            <p:spPr bwMode="auto">
              <a:xfrm>
                <a:off x="2831" y="2445"/>
                <a:ext cx="29" cy="19"/>
              </a:xfrm>
              <a:custGeom>
                <a:avLst/>
                <a:gdLst>
                  <a:gd name="T0" fmla="*/ 0 w 28"/>
                  <a:gd name="T1" fmla="*/ 30 h 30"/>
                  <a:gd name="T2" fmla="*/ 15 w 28"/>
                  <a:gd name="T3" fmla="*/ 0 h 30"/>
                  <a:gd name="T4" fmla="*/ 28 w 28"/>
                  <a:gd name="T5" fmla="*/ 30 h 30"/>
                  <a:gd name="T6" fmla="*/ 0 w 28"/>
                  <a:gd name="T7" fmla="*/ 30 h 30"/>
                  <a:gd name="T8" fmla="*/ 0 60000 65536"/>
                  <a:gd name="T9" fmla="*/ 0 60000 65536"/>
                  <a:gd name="T10" fmla="*/ 0 60000 65536"/>
                  <a:gd name="T11" fmla="*/ 0 60000 65536"/>
                  <a:gd name="T12" fmla="*/ 0 w 28"/>
                  <a:gd name="T13" fmla="*/ 0 h 30"/>
                  <a:gd name="T14" fmla="*/ 28 w 28"/>
                  <a:gd name="T15" fmla="*/ 30 h 30"/>
                </a:gdLst>
                <a:ahLst/>
                <a:cxnLst>
                  <a:cxn ang="T8">
                    <a:pos x="T0" y="T1"/>
                  </a:cxn>
                  <a:cxn ang="T9">
                    <a:pos x="T2" y="T3"/>
                  </a:cxn>
                  <a:cxn ang="T10">
                    <a:pos x="T4" y="T5"/>
                  </a:cxn>
                  <a:cxn ang="T11">
                    <a:pos x="T6" y="T7"/>
                  </a:cxn>
                </a:cxnLst>
                <a:rect l="T12" t="T13" r="T14" b="T15"/>
                <a:pathLst>
                  <a:path w="28" h="30">
                    <a:moveTo>
                      <a:pt x="0" y="30"/>
                    </a:moveTo>
                    <a:lnTo>
                      <a:pt x="15" y="0"/>
                    </a:lnTo>
                    <a:lnTo>
                      <a:pt x="28" y="30"/>
                    </a:lnTo>
                    <a:lnTo>
                      <a:pt x="0" y="30"/>
                    </a:lnTo>
                    <a:close/>
                  </a:path>
                </a:pathLst>
              </a:custGeom>
              <a:solidFill>
                <a:srgbClr val="FF0000"/>
              </a:solidFill>
              <a:ln w="19050">
                <a:solidFill>
                  <a:srgbClr val="FF0000"/>
                </a:solidFill>
                <a:round/>
                <a:headEnd/>
                <a:tailEnd/>
              </a:ln>
            </p:spPr>
            <p:txBody>
              <a:bodyPr/>
              <a:lstStyle/>
              <a:p>
                <a:endParaRPr lang="en-US" dirty="0"/>
              </a:p>
            </p:txBody>
          </p:sp>
          <p:sp>
            <p:nvSpPr>
              <p:cNvPr id="174" name="Freeform 188"/>
              <p:cNvSpPr>
                <a:spLocks/>
              </p:cNvSpPr>
              <p:nvPr/>
            </p:nvSpPr>
            <p:spPr bwMode="auto">
              <a:xfrm>
                <a:off x="2908" y="2483"/>
                <a:ext cx="30" cy="17"/>
              </a:xfrm>
              <a:custGeom>
                <a:avLst/>
                <a:gdLst>
                  <a:gd name="T0" fmla="*/ 0 w 28"/>
                  <a:gd name="T1" fmla="*/ 27 h 27"/>
                  <a:gd name="T2" fmla="*/ 15 w 28"/>
                  <a:gd name="T3" fmla="*/ 0 h 27"/>
                  <a:gd name="T4" fmla="*/ 28 w 28"/>
                  <a:gd name="T5" fmla="*/ 27 h 27"/>
                  <a:gd name="T6" fmla="*/ 0 w 28"/>
                  <a:gd name="T7" fmla="*/ 27 h 27"/>
                  <a:gd name="T8" fmla="*/ 0 60000 65536"/>
                  <a:gd name="T9" fmla="*/ 0 60000 65536"/>
                  <a:gd name="T10" fmla="*/ 0 60000 65536"/>
                  <a:gd name="T11" fmla="*/ 0 60000 65536"/>
                  <a:gd name="T12" fmla="*/ 0 w 28"/>
                  <a:gd name="T13" fmla="*/ 0 h 27"/>
                  <a:gd name="T14" fmla="*/ 28 w 28"/>
                  <a:gd name="T15" fmla="*/ 27 h 27"/>
                </a:gdLst>
                <a:ahLst/>
                <a:cxnLst>
                  <a:cxn ang="T8">
                    <a:pos x="T0" y="T1"/>
                  </a:cxn>
                  <a:cxn ang="T9">
                    <a:pos x="T2" y="T3"/>
                  </a:cxn>
                  <a:cxn ang="T10">
                    <a:pos x="T4" y="T5"/>
                  </a:cxn>
                  <a:cxn ang="T11">
                    <a:pos x="T6" y="T7"/>
                  </a:cxn>
                </a:cxnLst>
                <a:rect l="T12" t="T13" r="T14" b="T15"/>
                <a:pathLst>
                  <a:path w="28" h="27">
                    <a:moveTo>
                      <a:pt x="0" y="27"/>
                    </a:moveTo>
                    <a:lnTo>
                      <a:pt x="15" y="0"/>
                    </a:lnTo>
                    <a:lnTo>
                      <a:pt x="28" y="27"/>
                    </a:lnTo>
                    <a:lnTo>
                      <a:pt x="0" y="27"/>
                    </a:lnTo>
                    <a:close/>
                  </a:path>
                </a:pathLst>
              </a:custGeom>
              <a:solidFill>
                <a:srgbClr val="FF0000"/>
              </a:solidFill>
              <a:ln w="19050">
                <a:solidFill>
                  <a:srgbClr val="FF0000"/>
                </a:solidFill>
                <a:round/>
                <a:headEnd/>
                <a:tailEnd/>
              </a:ln>
            </p:spPr>
            <p:txBody>
              <a:bodyPr/>
              <a:lstStyle/>
              <a:p>
                <a:endParaRPr lang="en-US" dirty="0"/>
              </a:p>
            </p:txBody>
          </p:sp>
          <p:sp>
            <p:nvSpPr>
              <p:cNvPr id="175" name="Freeform 189"/>
              <p:cNvSpPr>
                <a:spLocks/>
              </p:cNvSpPr>
              <p:nvPr/>
            </p:nvSpPr>
            <p:spPr bwMode="auto">
              <a:xfrm>
                <a:off x="2986" y="2584"/>
                <a:ext cx="29" cy="19"/>
              </a:xfrm>
              <a:custGeom>
                <a:avLst/>
                <a:gdLst>
                  <a:gd name="T0" fmla="*/ 0 w 28"/>
                  <a:gd name="T1" fmla="*/ 28 h 28"/>
                  <a:gd name="T2" fmla="*/ 13 w 28"/>
                  <a:gd name="T3" fmla="*/ 0 h 28"/>
                  <a:gd name="T4" fmla="*/ 28 w 28"/>
                  <a:gd name="T5" fmla="*/ 28 h 28"/>
                  <a:gd name="T6" fmla="*/ 0 w 28"/>
                  <a:gd name="T7" fmla="*/ 28 h 28"/>
                  <a:gd name="T8" fmla="*/ 0 60000 65536"/>
                  <a:gd name="T9" fmla="*/ 0 60000 65536"/>
                  <a:gd name="T10" fmla="*/ 0 60000 65536"/>
                  <a:gd name="T11" fmla="*/ 0 60000 65536"/>
                  <a:gd name="T12" fmla="*/ 0 w 28"/>
                  <a:gd name="T13" fmla="*/ 0 h 28"/>
                  <a:gd name="T14" fmla="*/ 28 w 28"/>
                  <a:gd name="T15" fmla="*/ 28 h 28"/>
                </a:gdLst>
                <a:ahLst/>
                <a:cxnLst>
                  <a:cxn ang="T8">
                    <a:pos x="T0" y="T1"/>
                  </a:cxn>
                  <a:cxn ang="T9">
                    <a:pos x="T2" y="T3"/>
                  </a:cxn>
                  <a:cxn ang="T10">
                    <a:pos x="T4" y="T5"/>
                  </a:cxn>
                  <a:cxn ang="T11">
                    <a:pos x="T6" y="T7"/>
                  </a:cxn>
                </a:cxnLst>
                <a:rect l="T12" t="T13" r="T14" b="T15"/>
                <a:pathLst>
                  <a:path w="28" h="28">
                    <a:moveTo>
                      <a:pt x="0" y="28"/>
                    </a:moveTo>
                    <a:lnTo>
                      <a:pt x="13" y="0"/>
                    </a:lnTo>
                    <a:lnTo>
                      <a:pt x="28" y="28"/>
                    </a:lnTo>
                    <a:lnTo>
                      <a:pt x="0" y="28"/>
                    </a:lnTo>
                    <a:close/>
                  </a:path>
                </a:pathLst>
              </a:custGeom>
              <a:solidFill>
                <a:srgbClr val="FF0000"/>
              </a:solidFill>
              <a:ln w="19050">
                <a:solidFill>
                  <a:srgbClr val="FF0000"/>
                </a:solidFill>
                <a:round/>
                <a:headEnd/>
                <a:tailEnd/>
              </a:ln>
            </p:spPr>
            <p:txBody>
              <a:bodyPr/>
              <a:lstStyle/>
              <a:p>
                <a:endParaRPr lang="en-US" dirty="0"/>
              </a:p>
            </p:txBody>
          </p:sp>
          <p:sp>
            <p:nvSpPr>
              <p:cNvPr id="176" name="Freeform 190"/>
              <p:cNvSpPr>
                <a:spLocks/>
              </p:cNvSpPr>
              <p:nvPr/>
            </p:nvSpPr>
            <p:spPr bwMode="auto">
              <a:xfrm>
                <a:off x="3063" y="2584"/>
                <a:ext cx="30" cy="19"/>
              </a:xfrm>
              <a:custGeom>
                <a:avLst/>
                <a:gdLst>
                  <a:gd name="T0" fmla="*/ 0 w 28"/>
                  <a:gd name="T1" fmla="*/ 28 h 28"/>
                  <a:gd name="T2" fmla="*/ 13 w 28"/>
                  <a:gd name="T3" fmla="*/ 0 h 28"/>
                  <a:gd name="T4" fmla="*/ 28 w 28"/>
                  <a:gd name="T5" fmla="*/ 28 h 28"/>
                  <a:gd name="T6" fmla="*/ 0 w 28"/>
                  <a:gd name="T7" fmla="*/ 28 h 28"/>
                  <a:gd name="T8" fmla="*/ 0 60000 65536"/>
                  <a:gd name="T9" fmla="*/ 0 60000 65536"/>
                  <a:gd name="T10" fmla="*/ 0 60000 65536"/>
                  <a:gd name="T11" fmla="*/ 0 60000 65536"/>
                  <a:gd name="T12" fmla="*/ 0 w 28"/>
                  <a:gd name="T13" fmla="*/ 0 h 28"/>
                  <a:gd name="T14" fmla="*/ 28 w 28"/>
                  <a:gd name="T15" fmla="*/ 28 h 28"/>
                </a:gdLst>
                <a:ahLst/>
                <a:cxnLst>
                  <a:cxn ang="T8">
                    <a:pos x="T0" y="T1"/>
                  </a:cxn>
                  <a:cxn ang="T9">
                    <a:pos x="T2" y="T3"/>
                  </a:cxn>
                  <a:cxn ang="T10">
                    <a:pos x="T4" y="T5"/>
                  </a:cxn>
                  <a:cxn ang="T11">
                    <a:pos x="T6" y="T7"/>
                  </a:cxn>
                </a:cxnLst>
                <a:rect l="T12" t="T13" r="T14" b="T15"/>
                <a:pathLst>
                  <a:path w="28" h="28">
                    <a:moveTo>
                      <a:pt x="0" y="28"/>
                    </a:moveTo>
                    <a:lnTo>
                      <a:pt x="13" y="0"/>
                    </a:lnTo>
                    <a:lnTo>
                      <a:pt x="28" y="28"/>
                    </a:lnTo>
                    <a:lnTo>
                      <a:pt x="0" y="28"/>
                    </a:lnTo>
                    <a:close/>
                  </a:path>
                </a:pathLst>
              </a:custGeom>
              <a:solidFill>
                <a:srgbClr val="FF0000"/>
              </a:solidFill>
              <a:ln w="19050">
                <a:solidFill>
                  <a:srgbClr val="FF0000"/>
                </a:solidFill>
                <a:round/>
                <a:headEnd/>
                <a:tailEnd/>
              </a:ln>
            </p:spPr>
            <p:txBody>
              <a:bodyPr/>
              <a:lstStyle/>
              <a:p>
                <a:endParaRPr lang="en-US" dirty="0"/>
              </a:p>
            </p:txBody>
          </p:sp>
          <p:sp>
            <p:nvSpPr>
              <p:cNvPr id="177" name="Freeform 191"/>
              <p:cNvSpPr>
                <a:spLocks/>
              </p:cNvSpPr>
              <p:nvPr/>
            </p:nvSpPr>
            <p:spPr bwMode="auto">
              <a:xfrm>
                <a:off x="3138" y="2483"/>
                <a:ext cx="32" cy="17"/>
              </a:xfrm>
              <a:custGeom>
                <a:avLst/>
                <a:gdLst>
                  <a:gd name="T0" fmla="*/ 0 w 30"/>
                  <a:gd name="T1" fmla="*/ 27 h 27"/>
                  <a:gd name="T2" fmla="*/ 15 w 30"/>
                  <a:gd name="T3" fmla="*/ 0 h 27"/>
                  <a:gd name="T4" fmla="*/ 30 w 30"/>
                  <a:gd name="T5" fmla="*/ 27 h 27"/>
                  <a:gd name="T6" fmla="*/ 0 w 30"/>
                  <a:gd name="T7" fmla="*/ 27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27"/>
                    </a:moveTo>
                    <a:lnTo>
                      <a:pt x="15" y="0"/>
                    </a:lnTo>
                    <a:lnTo>
                      <a:pt x="30" y="27"/>
                    </a:lnTo>
                    <a:lnTo>
                      <a:pt x="0" y="27"/>
                    </a:lnTo>
                    <a:close/>
                  </a:path>
                </a:pathLst>
              </a:custGeom>
              <a:solidFill>
                <a:srgbClr val="FF0000"/>
              </a:solidFill>
              <a:ln w="19050">
                <a:solidFill>
                  <a:srgbClr val="FF0000"/>
                </a:solidFill>
                <a:round/>
                <a:headEnd/>
                <a:tailEnd/>
              </a:ln>
            </p:spPr>
            <p:txBody>
              <a:bodyPr/>
              <a:lstStyle/>
              <a:p>
                <a:endParaRPr lang="en-US" dirty="0"/>
              </a:p>
            </p:txBody>
          </p:sp>
          <p:sp>
            <p:nvSpPr>
              <p:cNvPr id="178" name="Freeform 192"/>
              <p:cNvSpPr>
                <a:spLocks/>
              </p:cNvSpPr>
              <p:nvPr/>
            </p:nvSpPr>
            <p:spPr bwMode="auto">
              <a:xfrm>
                <a:off x="3216" y="2296"/>
                <a:ext cx="32" cy="19"/>
              </a:xfrm>
              <a:custGeom>
                <a:avLst/>
                <a:gdLst>
                  <a:gd name="T0" fmla="*/ 0 w 30"/>
                  <a:gd name="T1" fmla="*/ 30 h 30"/>
                  <a:gd name="T2" fmla="*/ 15 w 30"/>
                  <a:gd name="T3" fmla="*/ 0 h 30"/>
                  <a:gd name="T4" fmla="*/ 30 w 30"/>
                  <a:gd name="T5" fmla="*/ 30 h 30"/>
                  <a:gd name="T6" fmla="*/ 0 w 30"/>
                  <a:gd name="T7" fmla="*/ 3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15" y="0"/>
                    </a:lnTo>
                    <a:lnTo>
                      <a:pt x="30" y="30"/>
                    </a:lnTo>
                    <a:lnTo>
                      <a:pt x="0" y="30"/>
                    </a:lnTo>
                    <a:close/>
                  </a:path>
                </a:pathLst>
              </a:custGeom>
              <a:solidFill>
                <a:srgbClr val="FF0000"/>
              </a:solidFill>
              <a:ln w="19050">
                <a:solidFill>
                  <a:srgbClr val="FF0000"/>
                </a:solidFill>
                <a:round/>
                <a:headEnd/>
                <a:tailEnd/>
              </a:ln>
            </p:spPr>
            <p:txBody>
              <a:bodyPr/>
              <a:lstStyle/>
              <a:p>
                <a:endParaRPr lang="en-US" dirty="0"/>
              </a:p>
            </p:txBody>
          </p:sp>
          <p:sp>
            <p:nvSpPr>
              <p:cNvPr id="179" name="Freeform 193"/>
              <p:cNvSpPr>
                <a:spLocks/>
              </p:cNvSpPr>
              <p:nvPr/>
            </p:nvSpPr>
            <p:spPr bwMode="auto">
              <a:xfrm>
                <a:off x="3293" y="2193"/>
                <a:ext cx="32" cy="19"/>
              </a:xfrm>
              <a:custGeom>
                <a:avLst/>
                <a:gdLst>
                  <a:gd name="T0" fmla="*/ 0 w 30"/>
                  <a:gd name="T1" fmla="*/ 28 h 28"/>
                  <a:gd name="T2" fmla="*/ 15 w 30"/>
                  <a:gd name="T3" fmla="*/ 0 h 28"/>
                  <a:gd name="T4" fmla="*/ 30 w 30"/>
                  <a:gd name="T5" fmla="*/ 28 h 28"/>
                  <a:gd name="T6" fmla="*/ 0 w 30"/>
                  <a:gd name="T7" fmla="*/ 28 h 28"/>
                  <a:gd name="T8" fmla="*/ 0 60000 65536"/>
                  <a:gd name="T9" fmla="*/ 0 60000 65536"/>
                  <a:gd name="T10" fmla="*/ 0 60000 65536"/>
                  <a:gd name="T11" fmla="*/ 0 60000 65536"/>
                  <a:gd name="T12" fmla="*/ 0 w 30"/>
                  <a:gd name="T13" fmla="*/ 0 h 28"/>
                  <a:gd name="T14" fmla="*/ 30 w 30"/>
                  <a:gd name="T15" fmla="*/ 28 h 28"/>
                </a:gdLst>
                <a:ahLst/>
                <a:cxnLst>
                  <a:cxn ang="T8">
                    <a:pos x="T0" y="T1"/>
                  </a:cxn>
                  <a:cxn ang="T9">
                    <a:pos x="T2" y="T3"/>
                  </a:cxn>
                  <a:cxn ang="T10">
                    <a:pos x="T4" y="T5"/>
                  </a:cxn>
                  <a:cxn ang="T11">
                    <a:pos x="T6" y="T7"/>
                  </a:cxn>
                </a:cxnLst>
                <a:rect l="T12" t="T13" r="T14" b="T15"/>
                <a:pathLst>
                  <a:path w="30" h="28">
                    <a:moveTo>
                      <a:pt x="0" y="28"/>
                    </a:moveTo>
                    <a:lnTo>
                      <a:pt x="15" y="0"/>
                    </a:lnTo>
                    <a:lnTo>
                      <a:pt x="30" y="28"/>
                    </a:lnTo>
                    <a:lnTo>
                      <a:pt x="0" y="28"/>
                    </a:lnTo>
                    <a:close/>
                  </a:path>
                </a:pathLst>
              </a:custGeom>
              <a:solidFill>
                <a:srgbClr val="FF0000"/>
              </a:solidFill>
              <a:ln w="19050">
                <a:solidFill>
                  <a:srgbClr val="FF0000"/>
                </a:solidFill>
                <a:round/>
                <a:headEnd/>
                <a:tailEnd/>
              </a:ln>
            </p:spPr>
            <p:txBody>
              <a:bodyPr/>
              <a:lstStyle/>
              <a:p>
                <a:endParaRPr lang="en-US" dirty="0"/>
              </a:p>
            </p:txBody>
          </p:sp>
          <p:sp>
            <p:nvSpPr>
              <p:cNvPr id="180" name="Freeform 194"/>
              <p:cNvSpPr>
                <a:spLocks/>
              </p:cNvSpPr>
              <p:nvPr/>
            </p:nvSpPr>
            <p:spPr bwMode="auto">
              <a:xfrm>
                <a:off x="3371" y="1982"/>
                <a:ext cx="32" cy="19"/>
              </a:xfrm>
              <a:custGeom>
                <a:avLst/>
                <a:gdLst>
                  <a:gd name="T0" fmla="*/ 0 w 30"/>
                  <a:gd name="T1" fmla="*/ 28 h 28"/>
                  <a:gd name="T2" fmla="*/ 15 w 30"/>
                  <a:gd name="T3" fmla="*/ 0 h 28"/>
                  <a:gd name="T4" fmla="*/ 30 w 30"/>
                  <a:gd name="T5" fmla="*/ 28 h 28"/>
                  <a:gd name="T6" fmla="*/ 0 w 30"/>
                  <a:gd name="T7" fmla="*/ 28 h 28"/>
                  <a:gd name="T8" fmla="*/ 0 60000 65536"/>
                  <a:gd name="T9" fmla="*/ 0 60000 65536"/>
                  <a:gd name="T10" fmla="*/ 0 60000 65536"/>
                  <a:gd name="T11" fmla="*/ 0 60000 65536"/>
                  <a:gd name="T12" fmla="*/ 0 w 30"/>
                  <a:gd name="T13" fmla="*/ 0 h 28"/>
                  <a:gd name="T14" fmla="*/ 30 w 30"/>
                  <a:gd name="T15" fmla="*/ 28 h 28"/>
                </a:gdLst>
                <a:ahLst/>
                <a:cxnLst>
                  <a:cxn ang="T8">
                    <a:pos x="T0" y="T1"/>
                  </a:cxn>
                  <a:cxn ang="T9">
                    <a:pos x="T2" y="T3"/>
                  </a:cxn>
                  <a:cxn ang="T10">
                    <a:pos x="T4" y="T5"/>
                  </a:cxn>
                  <a:cxn ang="T11">
                    <a:pos x="T6" y="T7"/>
                  </a:cxn>
                </a:cxnLst>
                <a:rect l="T12" t="T13" r="T14" b="T15"/>
                <a:pathLst>
                  <a:path w="30" h="28">
                    <a:moveTo>
                      <a:pt x="0" y="28"/>
                    </a:moveTo>
                    <a:lnTo>
                      <a:pt x="15" y="0"/>
                    </a:lnTo>
                    <a:lnTo>
                      <a:pt x="30" y="28"/>
                    </a:lnTo>
                    <a:lnTo>
                      <a:pt x="0" y="28"/>
                    </a:lnTo>
                    <a:close/>
                  </a:path>
                </a:pathLst>
              </a:custGeom>
              <a:solidFill>
                <a:srgbClr val="FF0000"/>
              </a:solidFill>
              <a:ln w="19050">
                <a:solidFill>
                  <a:srgbClr val="FF0000"/>
                </a:solidFill>
                <a:round/>
                <a:headEnd/>
                <a:tailEnd/>
              </a:ln>
            </p:spPr>
            <p:txBody>
              <a:bodyPr/>
              <a:lstStyle/>
              <a:p>
                <a:endParaRPr lang="en-US" dirty="0"/>
              </a:p>
            </p:txBody>
          </p:sp>
          <p:sp>
            <p:nvSpPr>
              <p:cNvPr id="181" name="Freeform 195"/>
              <p:cNvSpPr>
                <a:spLocks/>
              </p:cNvSpPr>
              <p:nvPr/>
            </p:nvSpPr>
            <p:spPr bwMode="auto">
              <a:xfrm>
                <a:off x="3448" y="2281"/>
                <a:ext cx="29" cy="18"/>
              </a:xfrm>
              <a:custGeom>
                <a:avLst/>
                <a:gdLst>
                  <a:gd name="T0" fmla="*/ 0 w 27"/>
                  <a:gd name="T1" fmla="*/ 28 h 28"/>
                  <a:gd name="T2" fmla="*/ 15 w 27"/>
                  <a:gd name="T3" fmla="*/ 0 h 28"/>
                  <a:gd name="T4" fmla="*/ 27 w 27"/>
                  <a:gd name="T5" fmla="*/ 28 h 28"/>
                  <a:gd name="T6" fmla="*/ 0 w 27"/>
                  <a:gd name="T7" fmla="*/ 28 h 28"/>
                  <a:gd name="T8" fmla="*/ 0 60000 65536"/>
                  <a:gd name="T9" fmla="*/ 0 60000 65536"/>
                  <a:gd name="T10" fmla="*/ 0 60000 65536"/>
                  <a:gd name="T11" fmla="*/ 0 60000 65536"/>
                  <a:gd name="T12" fmla="*/ 0 w 27"/>
                  <a:gd name="T13" fmla="*/ 0 h 28"/>
                  <a:gd name="T14" fmla="*/ 27 w 27"/>
                  <a:gd name="T15" fmla="*/ 28 h 28"/>
                </a:gdLst>
                <a:ahLst/>
                <a:cxnLst>
                  <a:cxn ang="T8">
                    <a:pos x="T0" y="T1"/>
                  </a:cxn>
                  <a:cxn ang="T9">
                    <a:pos x="T2" y="T3"/>
                  </a:cxn>
                  <a:cxn ang="T10">
                    <a:pos x="T4" y="T5"/>
                  </a:cxn>
                  <a:cxn ang="T11">
                    <a:pos x="T6" y="T7"/>
                  </a:cxn>
                </a:cxnLst>
                <a:rect l="T12" t="T13" r="T14" b="T15"/>
                <a:pathLst>
                  <a:path w="27" h="28">
                    <a:moveTo>
                      <a:pt x="0" y="28"/>
                    </a:moveTo>
                    <a:lnTo>
                      <a:pt x="15" y="0"/>
                    </a:lnTo>
                    <a:lnTo>
                      <a:pt x="27" y="28"/>
                    </a:lnTo>
                    <a:lnTo>
                      <a:pt x="0" y="28"/>
                    </a:lnTo>
                    <a:close/>
                  </a:path>
                </a:pathLst>
              </a:custGeom>
              <a:solidFill>
                <a:srgbClr val="FF0000"/>
              </a:solidFill>
              <a:ln w="19050">
                <a:solidFill>
                  <a:srgbClr val="FF0000"/>
                </a:solidFill>
                <a:round/>
                <a:headEnd/>
                <a:tailEnd/>
              </a:ln>
            </p:spPr>
            <p:txBody>
              <a:bodyPr/>
              <a:lstStyle/>
              <a:p>
                <a:endParaRPr lang="en-US" dirty="0"/>
              </a:p>
            </p:txBody>
          </p:sp>
          <p:sp>
            <p:nvSpPr>
              <p:cNvPr id="182" name="Freeform 196"/>
              <p:cNvSpPr>
                <a:spLocks/>
              </p:cNvSpPr>
              <p:nvPr/>
            </p:nvSpPr>
            <p:spPr bwMode="auto">
              <a:xfrm>
                <a:off x="3525" y="2445"/>
                <a:ext cx="29" cy="19"/>
              </a:xfrm>
              <a:custGeom>
                <a:avLst/>
                <a:gdLst>
                  <a:gd name="T0" fmla="*/ 0 w 27"/>
                  <a:gd name="T1" fmla="*/ 30 h 30"/>
                  <a:gd name="T2" fmla="*/ 15 w 27"/>
                  <a:gd name="T3" fmla="*/ 0 h 30"/>
                  <a:gd name="T4" fmla="*/ 27 w 27"/>
                  <a:gd name="T5" fmla="*/ 30 h 30"/>
                  <a:gd name="T6" fmla="*/ 0 w 27"/>
                  <a:gd name="T7" fmla="*/ 30 h 30"/>
                  <a:gd name="T8" fmla="*/ 0 60000 65536"/>
                  <a:gd name="T9" fmla="*/ 0 60000 65536"/>
                  <a:gd name="T10" fmla="*/ 0 60000 65536"/>
                  <a:gd name="T11" fmla="*/ 0 60000 65536"/>
                  <a:gd name="T12" fmla="*/ 0 w 27"/>
                  <a:gd name="T13" fmla="*/ 0 h 30"/>
                  <a:gd name="T14" fmla="*/ 27 w 27"/>
                  <a:gd name="T15" fmla="*/ 30 h 30"/>
                </a:gdLst>
                <a:ahLst/>
                <a:cxnLst>
                  <a:cxn ang="T8">
                    <a:pos x="T0" y="T1"/>
                  </a:cxn>
                  <a:cxn ang="T9">
                    <a:pos x="T2" y="T3"/>
                  </a:cxn>
                  <a:cxn ang="T10">
                    <a:pos x="T4" y="T5"/>
                  </a:cxn>
                  <a:cxn ang="T11">
                    <a:pos x="T6" y="T7"/>
                  </a:cxn>
                </a:cxnLst>
                <a:rect l="T12" t="T13" r="T14" b="T15"/>
                <a:pathLst>
                  <a:path w="27" h="30">
                    <a:moveTo>
                      <a:pt x="0" y="30"/>
                    </a:moveTo>
                    <a:lnTo>
                      <a:pt x="15" y="0"/>
                    </a:lnTo>
                    <a:lnTo>
                      <a:pt x="27" y="30"/>
                    </a:lnTo>
                    <a:lnTo>
                      <a:pt x="0" y="30"/>
                    </a:lnTo>
                    <a:close/>
                  </a:path>
                </a:pathLst>
              </a:custGeom>
              <a:solidFill>
                <a:srgbClr val="FF0000"/>
              </a:solidFill>
              <a:ln w="19050">
                <a:solidFill>
                  <a:srgbClr val="FF0000"/>
                </a:solidFill>
                <a:round/>
                <a:headEnd/>
                <a:tailEnd/>
              </a:ln>
            </p:spPr>
            <p:txBody>
              <a:bodyPr/>
              <a:lstStyle/>
              <a:p>
                <a:endParaRPr lang="en-US" dirty="0"/>
              </a:p>
            </p:txBody>
          </p:sp>
          <p:sp>
            <p:nvSpPr>
              <p:cNvPr id="183" name="Freeform 197"/>
              <p:cNvSpPr>
                <a:spLocks/>
              </p:cNvSpPr>
              <p:nvPr/>
            </p:nvSpPr>
            <p:spPr bwMode="auto">
              <a:xfrm>
                <a:off x="3604" y="2291"/>
                <a:ext cx="28" cy="19"/>
              </a:xfrm>
              <a:custGeom>
                <a:avLst/>
                <a:gdLst>
                  <a:gd name="T0" fmla="*/ 0 w 27"/>
                  <a:gd name="T1" fmla="*/ 30 h 30"/>
                  <a:gd name="T2" fmla="*/ 15 w 27"/>
                  <a:gd name="T3" fmla="*/ 0 h 30"/>
                  <a:gd name="T4" fmla="*/ 27 w 27"/>
                  <a:gd name="T5" fmla="*/ 30 h 30"/>
                  <a:gd name="T6" fmla="*/ 0 w 27"/>
                  <a:gd name="T7" fmla="*/ 30 h 30"/>
                  <a:gd name="T8" fmla="*/ 0 60000 65536"/>
                  <a:gd name="T9" fmla="*/ 0 60000 65536"/>
                  <a:gd name="T10" fmla="*/ 0 60000 65536"/>
                  <a:gd name="T11" fmla="*/ 0 60000 65536"/>
                  <a:gd name="T12" fmla="*/ 0 w 27"/>
                  <a:gd name="T13" fmla="*/ 0 h 30"/>
                  <a:gd name="T14" fmla="*/ 27 w 27"/>
                  <a:gd name="T15" fmla="*/ 30 h 30"/>
                </a:gdLst>
                <a:ahLst/>
                <a:cxnLst>
                  <a:cxn ang="T8">
                    <a:pos x="T0" y="T1"/>
                  </a:cxn>
                  <a:cxn ang="T9">
                    <a:pos x="T2" y="T3"/>
                  </a:cxn>
                  <a:cxn ang="T10">
                    <a:pos x="T4" y="T5"/>
                  </a:cxn>
                  <a:cxn ang="T11">
                    <a:pos x="T6" y="T7"/>
                  </a:cxn>
                </a:cxnLst>
                <a:rect l="T12" t="T13" r="T14" b="T15"/>
                <a:pathLst>
                  <a:path w="27" h="30">
                    <a:moveTo>
                      <a:pt x="0" y="30"/>
                    </a:moveTo>
                    <a:lnTo>
                      <a:pt x="15" y="0"/>
                    </a:lnTo>
                    <a:lnTo>
                      <a:pt x="27" y="30"/>
                    </a:lnTo>
                    <a:lnTo>
                      <a:pt x="0" y="30"/>
                    </a:lnTo>
                    <a:close/>
                  </a:path>
                </a:pathLst>
              </a:custGeom>
              <a:solidFill>
                <a:srgbClr val="FF0000"/>
              </a:solidFill>
              <a:ln w="19050">
                <a:solidFill>
                  <a:srgbClr val="FF0000"/>
                </a:solidFill>
                <a:round/>
                <a:headEnd/>
                <a:tailEnd/>
              </a:ln>
            </p:spPr>
            <p:txBody>
              <a:bodyPr/>
              <a:lstStyle/>
              <a:p>
                <a:endParaRPr lang="en-US" dirty="0"/>
              </a:p>
            </p:txBody>
          </p:sp>
          <p:sp>
            <p:nvSpPr>
              <p:cNvPr id="184" name="Freeform 198"/>
              <p:cNvSpPr>
                <a:spLocks/>
              </p:cNvSpPr>
              <p:nvPr/>
            </p:nvSpPr>
            <p:spPr bwMode="auto">
              <a:xfrm>
                <a:off x="3680" y="2333"/>
                <a:ext cx="29" cy="18"/>
              </a:xfrm>
              <a:custGeom>
                <a:avLst/>
                <a:gdLst>
                  <a:gd name="T0" fmla="*/ 0 w 27"/>
                  <a:gd name="T1" fmla="*/ 28 h 28"/>
                  <a:gd name="T2" fmla="*/ 15 w 27"/>
                  <a:gd name="T3" fmla="*/ 0 h 28"/>
                  <a:gd name="T4" fmla="*/ 27 w 27"/>
                  <a:gd name="T5" fmla="*/ 28 h 28"/>
                  <a:gd name="T6" fmla="*/ 0 w 27"/>
                  <a:gd name="T7" fmla="*/ 28 h 28"/>
                  <a:gd name="T8" fmla="*/ 0 60000 65536"/>
                  <a:gd name="T9" fmla="*/ 0 60000 65536"/>
                  <a:gd name="T10" fmla="*/ 0 60000 65536"/>
                  <a:gd name="T11" fmla="*/ 0 60000 65536"/>
                  <a:gd name="T12" fmla="*/ 0 w 27"/>
                  <a:gd name="T13" fmla="*/ 0 h 28"/>
                  <a:gd name="T14" fmla="*/ 27 w 27"/>
                  <a:gd name="T15" fmla="*/ 28 h 28"/>
                </a:gdLst>
                <a:ahLst/>
                <a:cxnLst>
                  <a:cxn ang="T8">
                    <a:pos x="T0" y="T1"/>
                  </a:cxn>
                  <a:cxn ang="T9">
                    <a:pos x="T2" y="T3"/>
                  </a:cxn>
                  <a:cxn ang="T10">
                    <a:pos x="T4" y="T5"/>
                  </a:cxn>
                  <a:cxn ang="T11">
                    <a:pos x="T6" y="T7"/>
                  </a:cxn>
                </a:cxnLst>
                <a:rect l="T12" t="T13" r="T14" b="T15"/>
                <a:pathLst>
                  <a:path w="27" h="28">
                    <a:moveTo>
                      <a:pt x="0" y="28"/>
                    </a:moveTo>
                    <a:lnTo>
                      <a:pt x="15" y="0"/>
                    </a:lnTo>
                    <a:lnTo>
                      <a:pt x="27" y="28"/>
                    </a:lnTo>
                    <a:lnTo>
                      <a:pt x="0" y="28"/>
                    </a:lnTo>
                    <a:close/>
                  </a:path>
                </a:pathLst>
              </a:custGeom>
              <a:solidFill>
                <a:srgbClr val="FF0000"/>
              </a:solidFill>
              <a:ln w="19050">
                <a:solidFill>
                  <a:srgbClr val="FF0000"/>
                </a:solidFill>
                <a:round/>
                <a:headEnd/>
                <a:tailEnd/>
              </a:ln>
            </p:spPr>
            <p:txBody>
              <a:bodyPr/>
              <a:lstStyle/>
              <a:p>
                <a:endParaRPr lang="en-US" dirty="0"/>
              </a:p>
            </p:txBody>
          </p:sp>
          <p:sp>
            <p:nvSpPr>
              <p:cNvPr id="185" name="Freeform 199"/>
              <p:cNvSpPr>
                <a:spLocks/>
              </p:cNvSpPr>
              <p:nvPr/>
            </p:nvSpPr>
            <p:spPr bwMode="auto">
              <a:xfrm>
                <a:off x="3758" y="2533"/>
                <a:ext cx="28" cy="20"/>
              </a:xfrm>
              <a:custGeom>
                <a:avLst/>
                <a:gdLst>
                  <a:gd name="T0" fmla="*/ 0 w 27"/>
                  <a:gd name="T1" fmla="*/ 30 h 30"/>
                  <a:gd name="T2" fmla="*/ 12 w 27"/>
                  <a:gd name="T3" fmla="*/ 0 h 30"/>
                  <a:gd name="T4" fmla="*/ 27 w 27"/>
                  <a:gd name="T5" fmla="*/ 30 h 30"/>
                  <a:gd name="T6" fmla="*/ 0 w 27"/>
                  <a:gd name="T7" fmla="*/ 30 h 30"/>
                  <a:gd name="T8" fmla="*/ 0 60000 65536"/>
                  <a:gd name="T9" fmla="*/ 0 60000 65536"/>
                  <a:gd name="T10" fmla="*/ 0 60000 65536"/>
                  <a:gd name="T11" fmla="*/ 0 60000 65536"/>
                  <a:gd name="T12" fmla="*/ 0 w 27"/>
                  <a:gd name="T13" fmla="*/ 0 h 30"/>
                  <a:gd name="T14" fmla="*/ 27 w 27"/>
                  <a:gd name="T15" fmla="*/ 30 h 30"/>
                </a:gdLst>
                <a:ahLst/>
                <a:cxnLst>
                  <a:cxn ang="T8">
                    <a:pos x="T0" y="T1"/>
                  </a:cxn>
                  <a:cxn ang="T9">
                    <a:pos x="T2" y="T3"/>
                  </a:cxn>
                  <a:cxn ang="T10">
                    <a:pos x="T4" y="T5"/>
                  </a:cxn>
                  <a:cxn ang="T11">
                    <a:pos x="T6" y="T7"/>
                  </a:cxn>
                </a:cxnLst>
                <a:rect l="T12" t="T13" r="T14" b="T15"/>
                <a:pathLst>
                  <a:path w="27" h="30">
                    <a:moveTo>
                      <a:pt x="0" y="30"/>
                    </a:moveTo>
                    <a:lnTo>
                      <a:pt x="12" y="0"/>
                    </a:lnTo>
                    <a:lnTo>
                      <a:pt x="27" y="30"/>
                    </a:lnTo>
                    <a:lnTo>
                      <a:pt x="0" y="30"/>
                    </a:lnTo>
                    <a:close/>
                  </a:path>
                </a:pathLst>
              </a:custGeom>
              <a:solidFill>
                <a:srgbClr val="FF0000"/>
              </a:solidFill>
              <a:ln w="19050">
                <a:solidFill>
                  <a:srgbClr val="FF0000"/>
                </a:solidFill>
                <a:round/>
                <a:headEnd/>
                <a:tailEnd/>
              </a:ln>
            </p:spPr>
            <p:txBody>
              <a:bodyPr/>
              <a:lstStyle/>
              <a:p>
                <a:endParaRPr lang="en-US" dirty="0"/>
              </a:p>
            </p:txBody>
          </p:sp>
          <p:sp>
            <p:nvSpPr>
              <p:cNvPr id="186" name="Freeform 200"/>
              <p:cNvSpPr>
                <a:spLocks/>
              </p:cNvSpPr>
              <p:nvPr/>
            </p:nvSpPr>
            <p:spPr bwMode="auto">
              <a:xfrm>
                <a:off x="3835" y="2483"/>
                <a:ext cx="29" cy="17"/>
              </a:xfrm>
              <a:custGeom>
                <a:avLst/>
                <a:gdLst>
                  <a:gd name="T0" fmla="*/ 0 w 27"/>
                  <a:gd name="T1" fmla="*/ 27 h 27"/>
                  <a:gd name="T2" fmla="*/ 12 w 27"/>
                  <a:gd name="T3" fmla="*/ 0 h 27"/>
                  <a:gd name="T4" fmla="*/ 27 w 27"/>
                  <a:gd name="T5" fmla="*/ 27 h 27"/>
                  <a:gd name="T6" fmla="*/ 0 w 27"/>
                  <a:gd name="T7" fmla="*/ 27 h 27"/>
                  <a:gd name="T8" fmla="*/ 0 60000 65536"/>
                  <a:gd name="T9" fmla="*/ 0 60000 65536"/>
                  <a:gd name="T10" fmla="*/ 0 60000 65536"/>
                  <a:gd name="T11" fmla="*/ 0 60000 65536"/>
                  <a:gd name="T12" fmla="*/ 0 w 27"/>
                  <a:gd name="T13" fmla="*/ 0 h 27"/>
                  <a:gd name="T14" fmla="*/ 27 w 27"/>
                  <a:gd name="T15" fmla="*/ 27 h 27"/>
                </a:gdLst>
                <a:ahLst/>
                <a:cxnLst>
                  <a:cxn ang="T8">
                    <a:pos x="T0" y="T1"/>
                  </a:cxn>
                  <a:cxn ang="T9">
                    <a:pos x="T2" y="T3"/>
                  </a:cxn>
                  <a:cxn ang="T10">
                    <a:pos x="T4" y="T5"/>
                  </a:cxn>
                  <a:cxn ang="T11">
                    <a:pos x="T6" y="T7"/>
                  </a:cxn>
                </a:cxnLst>
                <a:rect l="T12" t="T13" r="T14" b="T15"/>
                <a:pathLst>
                  <a:path w="27" h="27">
                    <a:moveTo>
                      <a:pt x="0" y="27"/>
                    </a:moveTo>
                    <a:lnTo>
                      <a:pt x="12" y="0"/>
                    </a:lnTo>
                    <a:lnTo>
                      <a:pt x="27" y="27"/>
                    </a:lnTo>
                    <a:lnTo>
                      <a:pt x="0" y="27"/>
                    </a:lnTo>
                    <a:close/>
                  </a:path>
                </a:pathLst>
              </a:custGeom>
              <a:solidFill>
                <a:srgbClr val="FF0000"/>
              </a:solidFill>
              <a:ln w="19050">
                <a:solidFill>
                  <a:srgbClr val="FF0000"/>
                </a:solidFill>
                <a:round/>
                <a:headEnd/>
                <a:tailEnd/>
              </a:ln>
            </p:spPr>
            <p:txBody>
              <a:bodyPr/>
              <a:lstStyle/>
              <a:p>
                <a:endParaRPr lang="en-US" dirty="0"/>
              </a:p>
            </p:txBody>
          </p:sp>
          <p:sp>
            <p:nvSpPr>
              <p:cNvPr id="187" name="Rectangle 201"/>
              <p:cNvSpPr>
                <a:spLocks noChangeArrowheads="1"/>
              </p:cNvSpPr>
              <p:nvPr/>
            </p:nvSpPr>
            <p:spPr bwMode="auto">
              <a:xfrm>
                <a:off x="2439" y="1920"/>
                <a:ext cx="136" cy="266"/>
              </a:xfrm>
              <a:prstGeom prst="rect">
                <a:avLst/>
              </a:prstGeom>
              <a:noFill/>
              <a:ln w="9525">
                <a:noFill/>
                <a:miter lim="800000"/>
                <a:headEnd/>
                <a:tailEnd/>
              </a:ln>
            </p:spPr>
            <p:txBody>
              <a:bodyPr wrap="none" lIns="94439" tIns="47220" rIns="94439" bIns="47220">
                <a:spAutoFit/>
              </a:bodyPr>
              <a:lstStyle/>
              <a:p>
                <a:pPr algn="ctr" defTabSz="944563" eaLnBrk="0" hangingPunct="0"/>
                <a:endParaRPr lang="en-GB" sz="1700" dirty="0"/>
              </a:p>
            </p:txBody>
          </p:sp>
        </p:grpSp>
        <p:sp>
          <p:nvSpPr>
            <p:cNvPr id="165" name="Text Box 202"/>
            <p:cNvSpPr txBox="1">
              <a:spLocks noChangeArrowheads="1"/>
            </p:cNvSpPr>
            <p:nvPr/>
          </p:nvSpPr>
          <p:spPr bwMode="auto">
            <a:xfrm>
              <a:off x="2304" y="1248"/>
              <a:ext cx="1474" cy="6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p>
              <a:pPr>
                <a:defRPr/>
              </a:pPr>
              <a:r>
                <a:rPr lang="en-US" sz="1600" b="1" dirty="0">
                  <a:latin typeface="Arial" charset="0"/>
                </a:rPr>
                <a:t>Use control charts to </a:t>
              </a:r>
            </a:p>
            <a:p>
              <a:pPr>
                <a:defRPr/>
              </a:pPr>
              <a:r>
                <a:rPr lang="en-US" sz="1600" b="1" dirty="0">
                  <a:latin typeface="Arial" charset="0"/>
                </a:rPr>
                <a:t>understand &amp; identify </a:t>
              </a:r>
            </a:p>
            <a:p>
              <a:pPr>
                <a:defRPr/>
              </a:pPr>
              <a:r>
                <a:rPr lang="en-US" sz="1600" b="1" dirty="0">
                  <a:latin typeface="Arial" charset="0"/>
                </a:rPr>
                <a:t>common &amp; special </a:t>
              </a:r>
            </a:p>
            <a:p>
              <a:pPr>
                <a:defRPr/>
              </a:pPr>
              <a:r>
                <a:rPr lang="en-US" sz="1600" b="1" dirty="0">
                  <a:latin typeface="Arial" charset="0"/>
                </a:rPr>
                <a:t>causes</a:t>
              </a:r>
            </a:p>
          </p:txBody>
        </p:sp>
      </p:grpSp>
      <p:grpSp>
        <p:nvGrpSpPr>
          <p:cNvPr id="205" name="Group 203"/>
          <p:cNvGrpSpPr>
            <a:grpSpLocks/>
          </p:cNvGrpSpPr>
          <p:nvPr/>
        </p:nvGrpSpPr>
        <p:grpSpPr bwMode="auto">
          <a:xfrm>
            <a:off x="5773738" y="1362075"/>
            <a:ext cx="3124200" cy="2671763"/>
            <a:chOff x="3936" y="909"/>
            <a:chExt cx="1968" cy="1683"/>
          </a:xfrm>
        </p:grpSpPr>
        <p:sp>
          <p:nvSpPr>
            <p:cNvPr id="206" name="Rectangle 204"/>
            <p:cNvSpPr>
              <a:spLocks noChangeArrowheads="1"/>
            </p:cNvSpPr>
            <p:nvPr/>
          </p:nvSpPr>
          <p:spPr bwMode="auto">
            <a:xfrm>
              <a:off x="3936" y="912"/>
              <a:ext cx="1968" cy="1584"/>
            </a:xfrm>
            <a:prstGeom prst="rect">
              <a:avLst/>
            </a:prstGeom>
            <a:solidFill>
              <a:schemeClr val="bg1"/>
            </a:solidFill>
            <a:ln w="9525">
              <a:solidFill>
                <a:schemeClr val="tx1"/>
              </a:solidFill>
              <a:miter lim="800000"/>
              <a:headEnd/>
              <a:tailEnd/>
            </a:ln>
          </p:spPr>
          <p:txBody>
            <a:bodyPr wrap="none" anchor="ctr"/>
            <a:lstStyle/>
            <a:p>
              <a:endParaRPr lang="en-US" dirty="0"/>
            </a:p>
          </p:txBody>
        </p:sp>
        <p:grpSp>
          <p:nvGrpSpPr>
            <p:cNvPr id="207" name="Group 205"/>
            <p:cNvGrpSpPr>
              <a:grpSpLocks/>
            </p:cNvGrpSpPr>
            <p:nvPr/>
          </p:nvGrpSpPr>
          <p:grpSpPr bwMode="auto">
            <a:xfrm>
              <a:off x="3936" y="909"/>
              <a:ext cx="1968" cy="1683"/>
              <a:chOff x="2996" y="2173"/>
              <a:chExt cx="1968" cy="1683"/>
            </a:xfrm>
          </p:grpSpPr>
          <p:sp>
            <p:nvSpPr>
              <p:cNvPr id="209" name="Rectangle 206"/>
              <p:cNvSpPr>
                <a:spLocks noChangeArrowheads="1"/>
              </p:cNvSpPr>
              <p:nvPr/>
            </p:nvSpPr>
            <p:spPr bwMode="auto">
              <a:xfrm>
                <a:off x="3001" y="2374"/>
                <a:ext cx="1963" cy="1386"/>
              </a:xfrm>
              <a:prstGeom prst="rect">
                <a:avLst/>
              </a:prstGeom>
              <a:noFill/>
              <a:ln w="9525">
                <a:solidFill>
                  <a:schemeClr val="tx1"/>
                </a:solidFill>
                <a:miter lim="800000"/>
                <a:headEnd/>
                <a:tailEnd/>
              </a:ln>
            </p:spPr>
            <p:txBody>
              <a:bodyPr wrap="none" anchor="ctr"/>
              <a:lstStyle/>
              <a:p>
                <a:endParaRPr lang="en-US" dirty="0"/>
              </a:p>
            </p:txBody>
          </p:sp>
          <p:sp>
            <p:nvSpPr>
              <p:cNvPr id="210" name="Rectangle 207"/>
              <p:cNvSpPr>
                <a:spLocks noChangeArrowheads="1"/>
              </p:cNvSpPr>
              <p:nvPr/>
            </p:nvSpPr>
            <p:spPr bwMode="auto">
              <a:xfrm>
                <a:off x="3001" y="2374"/>
                <a:ext cx="198" cy="221"/>
              </a:xfrm>
              <a:prstGeom prst="rect">
                <a:avLst/>
              </a:prstGeom>
              <a:noFill/>
              <a:ln w="9525">
                <a:solidFill>
                  <a:schemeClr val="tx1"/>
                </a:solidFill>
                <a:miter lim="800000"/>
                <a:headEnd/>
                <a:tailEnd/>
              </a:ln>
            </p:spPr>
            <p:txBody>
              <a:bodyPr wrap="none" anchor="ctr"/>
              <a:lstStyle/>
              <a:p>
                <a:endParaRPr lang="en-US" dirty="0"/>
              </a:p>
            </p:txBody>
          </p:sp>
          <p:sp>
            <p:nvSpPr>
              <p:cNvPr id="211" name="Rectangle 208"/>
              <p:cNvSpPr>
                <a:spLocks noChangeArrowheads="1"/>
              </p:cNvSpPr>
              <p:nvPr/>
            </p:nvSpPr>
            <p:spPr bwMode="auto">
              <a:xfrm>
                <a:off x="4384" y="2374"/>
                <a:ext cx="580" cy="220"/>
              </a:xfrm>
              <a:prstGeom prst="rect">
                <a:avLst/>
              </a:prstGeom>
              <a:noFill/>
              <a:ln w="9525">
                <a:solidFill>
                  <a:schemeClr val="tx1"/>
                </a:solidFill>
                <a:miter lim="800000"/>
                <a:headEnd/>
                <a:tailEnd/>
              </a:ln>
            </p:spPr>
            <p:txBody>
              <a:bodyPr wrap="none" anchor="ctr"/>
              <a:lstStyle/>
              <a:p>
                <a:endParaRPr lang="en-US" dirty="0"/>
              </a:p>
            </p:txBody>
          </p:sp>
          <p:sp>
            <p:nvSpPr>
              <p:cNvPr id="212" name="Rectangle 209"/>
              <p:cNvSpPr>
                <a:spLocks noChangeArrowheads="1"/>
              </p:cNvSpPr>
              <p:nvPr/>
            </p:nvSpPr>
            <p:spPr bwMode="auto">
              <a:xfrm>
                <a:off x="3198" y="2372"/>
                <a:ext cx="583" cy="224"/>
              </a:xfrm>
              <a:prstGeom prst="rect">
                <a:avLst/>
              </a:prstGeom>
              <a:noFill/>
              <a:ln w="9525">
                <a:solidFill>
                  <a:schemeClr val="tx1"/>
                </a:solidFill>
                <a:miter lim="800000"/>
                <a:headEnd/>
                <a:tailEnd/>
              </a:ln>
            </p:spPr>
            <p:txBody>
              <a:bodyPr wrap="none" anchor="ctr"/>
              <a:lstStyle/>
              <a:p>
                <a:endParaRPr lang="en-US" dirty="0"/>
              </a:p>
            </p:txBody>
          </p:sp>
          <p:sp>
            <p:nvSpPr>
              <p:cNvPr id="213" name="Rectangle 210"/>
              <p:cNvSpPr>
                <a:spLocks noChangeArrowheads="1"/>
              </p:cNvSpPr>
              <p:nvPr/>
            </p:nvSpPr>
            <p:spPr bwMode="auto">
              <a:xfrm>
                <a:off x="3475" y="2479"/>
                <a:ext cx="306" cy="117"/>
              </a:xfrm>
              <a:prstGeom prst="rect">
                <a:avLst/>
              </a:prstGeom>
              <a:noFill/>
              <a:ln w="9525">
                <a:solidFill>
                  <a:schemeClr val="tx1"/>
                </a:solidFill>
                <a:miter lim="800000"/>
                <a:headEnd/>
                <a:tailEnd/>
              </a:ln>
            </p:spPr>
            <p:txBody>
              <a:bodyPr wrap="none" anchor="ctr"/>
              <a:lstStyle/>
              <a:p>
                <a:endParaRPr lang="en-US" dirty="0"/>
              </a:p>
            </p:txBody>
          </p:sp>
          <p:sp>
            <p:nvSpPr>
              <p:cNvPr id="214" name="Rectangle 211"/>
              <p:cNvSpPr>
                <a:spLocks noChangeArrowheads="1"/>
              </p:cNvSpPr>
              <p:nvPr/>
            </p:nvSpPr>
            <p:spPr bwMode="auto">
              <a:xfrm>
                <a:off x="3199" y="2479"/>
                <a:ext cx="276" cy="117"/>
              </a:xfrm>
              <a:prstGeom prst="rect">
                <a:avLst/>
              </a:prstGeom>
              <a:noFill/>
              <a:ln w="9525">
                <a:solidFill>
                  <a:schemeClr val="tx1"/>
                </a:solidFill>
                <a:miter lim="800000"/>
                <a:headEnd/>
                <a:tailEnd/>
              </a:ln>
            </p:spPr>
            <p:txBody>
              <a:bodyPr wrap="none" anchor="ctr"/>
              <a:lstStyle/>
              <a:p>
                <a:endParaRPr lang="en-US" dirty="0"/>
              </a:p>
            </p:txBody>
          </p:sp>
          <p:sp>
            <p:nvSpPr>
              <p:cNvPr id="215" name="Rectangle 212"/>
              <p:cNvSpPr>
                <a:spLocks noChangeArrowheads="1"/>
              </p:cNvSpPr>
              <p:nvPr/>
            </p:nvSpPr>
            <p:spPr bwMode="auto">
              <a:xfrm>
                <a:off x="4384" y="2477"/>
                <a:ext cx="284" cy="117"/>
              </a:xfrm>
              <a:prstGeom prst="rect">
                <a:avLst/>
              </a:prstGeom>
              <a:noFill/>
              <a:ln w="9525">
                <a:solidFill>
                  <a:schemeClr val="tx1"/>
                </a:solidFill>
                <a:miter lim="800000"/>
                <a:headEnd/>
                <a:tailEnd/>
              </a:ln>
            </p:spPr>
            <p:txBody>
              <a:bodyPr wrap="none" anchor="ctr"/>
              <a:lstStyle/>
              <a:p>
                <a:endParaRPr lang="en-US" dirty="0"/>
              </a:p>
            </p:txBody>
          </p:sp>
          <p:sp>
            <p:nvSpPr>
              <p:cNvPr id="216" name="Rectangle 213"/>
              <p:cNvSpPr>
                <a:spLocks noChangeArrowheads="1"/>
              </p:cNvSpPr>
              <p:nvPr/>
            </p:nvSpPr>
            <p:spPr bwMode="auto">
              <a:xfrm>
                <a:off x="4668" y="2477"/>
                <a:ext cx="295" cy="117"/>
              </a:xfrm>
              <a:prstGeom prst="rect">
                <a:avLst/>
              </a:prstGeom>
              <a:noFill/>
              <a:ln w="9525">
                <a:solidFill>
                  <a:schemeClr val="tx1"/>
                </a:solidFill>
                <a:miter lim="800000"/>
                <a:headEnd/>
                <a:tailEnd/>
              </a:ln>
            </p:spPr>
            <p:txBody>
              <a:bodyPr wrap="none" anchor="ctr"/>
              <a:lstStyle/>
              <a:p>
                <a:endParaRPr lang="en-US" dirty="0"/>
              </a:p>
            </p:txBody>
          </p:sp>
          <p:sp>
            <p:nvSpPr>
              <p:cNvPr id="217" name="Text Box 214"/>
              <p:cNvSpPr txBox="1">
                <a:spLocks noChangeArrowheads="1"/>
              </p:cNvSpPr>
              <p:nvPr/>
            </p:nvSpPr>
            <p:spPr bwMode="auto">
              <a:xfrm>
                <a:off x="2996" y="2446"/>
                <a:ext cx="241" cy="135"/>
              </a:xfrm>
              <a:prstGeom prst="rect">
                <a:avLst/>
              </a:prstGeom>
              <a:noFill/>
              <a:ln w="9525">
                <a:noFill/>
                <a:miter lim="800000"/>
                <a:headEnd/>
                <a:tailEnd/>
              </a:ln>
            </p:spPr>
            <p:txBody>
              <a:bodyPr wrap="none">
                <a:spAutoFit/>
              </a:bodyPr>
              <a:lstStyle/>
              <a:p>
                <a:pPr eaLnBrk="0" hangingPunct="0"/>
                <a:r>
                  <a:rPr lang="en-US" sz="800" dirty="0"/>
                  <a:t>Item</a:t>
                </a:r>
              </a:p>
            </p:txBody>
          </p:sp>
          <p:sp>
            <p:nvSpPr>
              <p:cNvPr id="218" name="Text Box 215"/>
              <p:cNvSpPr txBox="1">
                <a:spLocks noChangeArrowheads="1"/>
              </p:cNvSpPr>
              <p:nvPr/>
            </p:nvSpPr>
            <p:spPr bwMode="auto">
              <a:xfrm>
                <a:off x="3283" y="2368"/>
                <a:ext cx="424" cy="135"/>
              </a:xfrm>
              <a:prstGeom prst="rect">
                <a:avLst/>
              </a:prstGeom>
              <a:noFill/>
              <a:ln w="9525">
                <a:noFill/>
                <a:miter lim="800000"/>
                <a:headEnd/>
                <a:tailEnd/>
              </a:ln>
            </p:spPr>
            <p:txBody>
              <a:bodyPr wrap="none">
                <a:spAutoFit/>
              </a:bodyPr>
              <a:lstStyle/>
              <a:p>
                <a:pPr eaLnBrk="0" hangingPunct="0"/>
                <a:r>
                  <a:rPr lang="en-US" sz="800" dirty="0"/>
                  <a:t>Operator 1</a:t>
                </a:r>
              </a:p>
            </p:txBody>
          </p:sp>
          <p:sp>
            <p:nvSpPr>
              <p:cNvPr id="219" name="Text Box 216"/>
              <p:cNvSpPr txBox="1">
                <a:spLocks noChangeArrowheads="1"/>
              </p:cNvSpPr>
              <p:nvPr/>
            </p:nvSpPr>
            <p:spPr bwMode="auto">
              <a:xfrm>
                <a:off x="4483" y="2362"/>
                <a:ext cx="424" cy="135"/>
              </a:xfrm>
              <a:prstGeom prst="rect">
                <a:avLst/>
              </a:prstGeom>
              <a:noFill/>
              <a:ln w="9525">
                <a:noFill/>
                <a:miter lim="800000"/>
                <a:headEnd/>
                <a:tailEnd/>
              </a:ln>
            </p:spPr>
            <p:txBody>
              <a:bodyPr wrap="none">
                <a:spAutoFit/>
              </a:bodyPr>
              <a:lstStyle/>
              <a:p>
                <a:pPr eaLnBrk="0" hangingPunct="0"/>
                <a:r>
                  <a:rPr lang="en-US" sz="800" dirty="0"/>
                  <a:t>Operator 3</a:t>
                </a:r>
              </a:p>
            </p:txBody>
          </p:sp>
          <p:sp>
            <p:nvSpPr>
              <p:cNvPr id="220" name="Text Box 217"/>
              <p:cNvSpPr txBox="1">
                <a:spLocks noChangeArrowheads="1"/>
              </p:cNvSpPr>
              <p:nvPr/>
            </p:nvSpPr>
            <p:spPr bwMode="auto">
              <a:xfrm>
                <a:off x="3205" y="2473"/>
                <a:ext cx="295" cy="135"/>
              </a:xfrm>
              <a:prstGeom prst="rect">
                <a:avLst/>
              </a:prstGeom>
              <a:noFill/>
              <a:ln w="9525">
                <a:noFill/>
                <a:miter lim="800000"/>
                <a:headEnd/>
                <a:tailEnd/>
              </a:ln>
            </p:spPr>
            <p:txBody>
              <a:bodyPr wrap="none">
                <a:spAutoFit/>
              </a:bodyPr>
              <a:lstStyle/>
              <a:p>
                <a:pPr eaLnBrk="0" hangingPunct="0"/>
                <a:r>
                  <a:rPr lang="en-US" sz="800" dirty="0"/>
                  <a:t>Test 1</a:t>
                </a:r>
              </a:p>
            </p:txBody>
          </p:sp>
          <p:sp>
            <p:nvSpPr>
              <p:cNvPr id="221" name="Text Box 218"/>
              <p:cNvSpPr txBox="1">
                <a:spLocks noChangeArrowheads="1"/>
              </p:cNvSpPr>
              <p:nvPr/>
            </p:nvSpPr>
            <p:spPr bwMode="auto">
              <a:xfrm>
                <a:off x="3481" y="2473"/>
                <a:ext cx="322" cy="135"/>
              </a:xfrm>
              <a:prstGeom prst="rect">
                <a:avLst/>
              </a:prstGeom>
              <a:noFill/>
              <a:ln w="9525">
                <a:noFill/>
                <a:miter lim="800000"/>
                <a:headEnd/>
                <a:tailEnd/>
              </a:ln>
            </p:spPr>
            <p:txBody>
              <a:bodyPr>
                <a:spAutoFit/>
              </a:bodyPr>
              <a:lstStyle/>
              <a:p>
                <a:pPr eaLnBrk="0" hangingPunct="0"/>
                <a:r>
                  <a:rPr lang="en-US" sz="800" dirty="0"/>
                  <a:t>Test 2</a:t>
                </a:r>
              </a:p>
            </p:txBody>
          </p:sp>
          <p:sp>
            <p:nvSpPr>
              <p:cNvPr id="222" name="Text Box 219"/>
              <p:cNvSpPr txBox="1">
                <a:spLocks noChangeArrowheads="1"/>
              </p:cNvSpPr>
              <p:nvPr/>
            </p:nvSpPr>
            <p:spPr bwMode="auto">
              <a:xfrm>
                <a:off x="4391" y="2480"/>
                <a:ext cx="295" cy="135"/>
              </a:xfrm>
              <a:prstGeom prst="rect">
                <a:avLst/>
              </a:prstGeom>
              <a:noFill/>
              <a:ln w="9525">
                <a:noFill/>
                <a:miter lim="800000"/>
                <a:headEnd/>
                <a:tailEnd/>
              </a:ln>
            </p:spPr>
            <p:txBody>
              <a:bodyPr wrap="none">
                <a:spAutoFit/>
              </a:bodyPr>
              <a:lstStyle/>
              <a:p>
                <a:pPr eaLnBrk="0" hangingPunct="0"/>
                <a:r>
                  <a:rPr lang="en-US" sz="800" dirty="0"/>
                  <a:t>Test 1</a:t>
                </a:r>
              </a:p>
            </p:txBody>
          </p:sp>
          <p:sp>
            <p:nvSpPr>
              <p:cNvPr id="223" name="Rectangle 220"/>
              <p:cNvSpPr>
                <a:spLocks noChangeArrowheads="1"/>
              </p:cNvSpPr>
              <p:nvPr/>
            </p:nvSpPr>
            <p:spPr bwMode="auto">
              <a:xfrm>
                <a:off x="3789" y="2373"/>
                <a:ext cx="580" cy="221"/>
              </a:xfrm>
              <a:prstGeom prst="rect">
                <a:avLst/>
              </a:prstGeom>
              <a:noFill/>
              <a:ln w="9525">
                <a:solidFill>
                  <a:schemeClr val="tx1"/>
                </a:solidFill>
                <a:miter lim="800000"/>
                <a:headEnd/>
                <a:tailEnd/>
              </a:ln>
            </p:spPr>
            <p:txBody>
              <a:bodyPr wrap="none" anchor="ctr"/>
              <a:lstStyle/>
              <a:p>
                <a:endParaRPr lang="en-US" dirty="0"/>
              </a:p>
            </p:txBody>
          </p:sp>
          <p:sp>
            <p:nvSpPr>
              <p:cNvPr id="224" name="Rectangle 221"/>
              <p:cNvSpPr>
                <a:spLocks noChangeArrowheads="1"/>
              </p:cNvSpPr>
              <p:nvPr/>
            </p:nvSpPr>
            <p:spPr bwMode="auto">
              <a:xfrm>
                <a:off x="3789" y="2479"/>
                <a:ext cx="277" cy="114"/>
              </a:xfrm>
              <a:prstGeom prst="rect">
                <a:avLst/>
              </a:prstGeom>
              <a:noFill/>
              <a:ln w="9525">
                <a:solidFill>
                  <a:schemeClr val="tx1"/>
                </a:solidFill>
                <a:miter lim="800000"/>
                <a:headEnd/>
                <a:tailEnd/>
              </a:ln>
            </p:spPr>
            <p:txBody>
              <a:bodyPr wrap="none" anchor="ctr"/>
              <a:lstStyle/>
              <a:p>
                <a:endParaRPr lang="en-US" dirty="0"/>
              </a:p>
            </p:txBody>
          </p:sp>
          <p:sp>
            <p:nvSpPr>
              <p:cNvPr id="225" name="Rectangle 222"/>
              <p:cNvSpPr>
                <a:spLocks noChangeArrowheads="1"/>
              </p:cNvSpPr>
              <p:nvPr/>
            </p:nvSpPr>
            <p:spPr bwMode="auto">
              <a:xfrm>
                <a:off x="4066" y="2479"/>
                <a:ext cx="303" cy="115"/>
              </a:xfrm>
              <a:prstGeom prst="rect">
                <a:avLst/>
              </a:prstGeom>
              <a:noFill/>
              <a:ln w="9525">
                <a:solidFill>
                  <a:schemeClr val="tx1"/>
                </a:solidFill>
                <a:miter lim="800000"/>
                <a:headEnd/>
                <a:tailEnd/>
              </a:ln>
            </p:spPr>
            <p:txBody>
              <a:bodyPr wrap="none" anchor="ctr"/>
              <a:lstStyle/>
              <a:p>
                <a:endParaRPr lang="en-US" dirty="0"/>
              </a:p>
            </p:txBody>
          </p:sp>
          <p:sp>
            <p:nvSpPr>
              <p:cNvPr id="226" name="Text Box 223"/>
              <p:cNvSpPr txBox="1">
                <a:spLocks noChangeArrowheads="1"/>
              </p:cNvSpPr>
              <p:nvPr/>
            </p:nvSpPr>
            <p:spPr bwMode="auto">
              <a:xfrm>
                <a:off x="3877" y="2360"/>
                <a:ext cx="424" cy="135"/>
              </a:xfrm>
              <a:prstGeom prst="rect">
                <a:avLst/>
              </a:prstGeom>
              <a:noFill/>
              <a:ln w="9525">
                <a:noFill/>
                <a:miter lim="800000"/>
                <a:headEnd/>
                <a:tailEnd/>
              </a:ln>
            </p:spPr>
            <p:txBody>
              <a:bodyPr wrap="none">
                <a:spAutoFit/>
              </a:bodyPr>
              <a:lstStyle/>
              <a:p>
                <a:pPr eaLnBrk="0" hangingPunct="0"/>
                <a:r>
                  <a:rPr lang="en-US" sz="800" dirty="0"/>
                  <a:t>Operator 2</a:t>
                </a:r>
              </a:p>
            </p:txBody>
          </p:sp>
          <p:sp>
            <p:nvSpPr>
              <p:cNvPr id="227" name="Text Box 224"/>
              <p:cNvSpPr txBox="1">
                <a:spLocks noChangeArrowheads="1"/>
              </p:cNvSpPr>
              <p:nvPr/>
            </p:nvSpPr>
            <p:spPr bwMode="auto">
              <a:xfrm>
                <a:off x="3796" y="2476"/>
                <a:ext cx="295" cy="135"/>
              </a:xfrm>
              <a:prstGeom prst="rect">
                <a:avLst/>
              </a:prstGeom>
              <a:noFill/>
              <a:ln w="9525">
                <a:noFill/>
                <a:miter lim="800000"/>
                <a:headEnd/>
                <a:tailEnd/>
              </a:ln>
            </p:spPr>
            <p:txBody>
              <a:bodyPr wrap="none">
                <a:spAutoFit/>
              </a:bodyPr>
              <a:lstStyle/>
              <a:p>
                <a:pPr eaLnBrk="0" hangingPunct="0"/>
                <a:r>
                  <a:rPr lang="en-US" sz="800" dirty="0"/>
                  <a:t>Test 1</a:t>
                </a:r>
              </a:p>
            </p:txBody>
          </p:sp>
          <p:sp>
            <p:nvSpPr>
              <p:cNvPr id="228" name="Text Box 225"/>
              <p:cNvSpPr txBox="1">
                <a:spLocks noChangeArrowheads="1"/>
              </p:cNvSpPr>
              <p:nvPr/>
            </p:nvSpPr>
            <p:spPr bwMode="auto">
              <a:xfrm>
                <a:off x="4062" y="2472"/>
                <a:ext cx="295" cy="135"/>
              </a:xfrm>
              <a:prstGeom prst="rect">
                <a:avLst/>
              </a:prstGeom>
              <a:noFill/>
              <a:ln w="9525">
                <a:noFill/>
                <a:miter lim="800000"/>
                <a:headEnd/>
                <a:tailEnd/>
              </a:ln>
            </p:spPr>
            <p:txBody>
              <a:bodyPr wrap="none">
                <a:spAutoFit/>
              </a:bodyPr>
              <a:lstStyle/>
              <a:p>
                <a:pPr eaLnBrk="0" hangingPunct="0"/>
                <a:r>
                  <a:rPr lang="en-US" sz="800" dirty="0"/>
                  <a:t>Test 2</a:t>
                </a:r>
              </a:p>
            </p:txBody>
          </p:sp>
          <p:sp>
            <p:nvSpPr>
              <p:cNvPr id="229" name="Text Box 226"/>
              <p:cNvSpPr txBox="1">
                <a:spLocks noChangeArrowheads="1"/>
              </p:cNvSpPr>
              <p:nvPr/>
            </p:nvSpPr>
            <p:spPr bwMode="auto">
              <a:xfrm>
                <a:off x="4661" y="2476"/>
                <a:ext cx="295" cy="135"/>
              </a:xfrm>
              <a:prstGeom prst="rect">
                <a:avLst/>
              </a:prstGeom>
              <a:noFill/>
              <a:ln w="9525">
                <a:noFill/>
                <a:miter lim="800000"/>
                <a:headEnd/>
                <a:tailEnd/>
              </a:ln>
            </p:spPr>
            <p:txBody>
              <a:bodyPr wrap="none">
                <a:spAutoFit/>
              </a:bodyPr>
              <a:lstStyle/>
              <a:p>
                <a:pPr eaLnBrk="0" hangingPunct="0"/>
                <a:r>
                  <a:rPr lang="en-US" sz="800" dirty="0"/>
                  <a:t>Test 2</a:t>
                </a:r>
              </a:p>
            </p:txBody>
          </p:sp>
          <p:sp>
            <p:nvSpPr>
              <p:cNvPr id="230" name="Line 227"/>
              <p:cNvSpPr>
                <a:spLocks noChangeShapeType="1"/>
              </p:cNvSpPr>
              <p:nvPr/>
            </p:nvSpPr>
            <p:spPr bwMode="auto">
              <a:xfrm>
                <a:off x="3475" y="2595"/>
                <a:ext cx="0" cy="1166"/>
              </a:xfrm>
              <a:prstGeom prst="line">
                <a:avLst/>
              </a:prstGeom>
              <a:noFill/>
              <a:ln w="9525">
                <a:solidFill>
                  <a:schemeClr val="tx1"/>
                </a:solidFill>
                <a:round/>
                <a:headEnd/>
                <a:tailEnd/>
              </a:ln>
            </p:spPr>
            <p:txBody>
              <a:bodyPr/>
              <a:lstStyle/>
              <a:p>
                <a:endParaRPr lang="en-US" dirty="0"/>
              </a:p>
            </p:txBody>
          </p:sp>
          <p:sp>
            <p:nvSpPr>
              <p:cNvPr id="231" name="Line 228"/>
              <p:cNvSpPr>
                <a:spLocks noChangeShapeType="1"/>
              </p:cNvSpPr>
              <p:nvPr/>
            </p:nvSpPr>
            <p:spPr bwMode="auto">
              <a:xfrm flipH="1">
                <a:off x="3198" y="2593"/>
                <a:ext cx="0" cy="1169"/>
              </a:xfrm>
              <a:prstGeom prst="line">
                <a:avLst/>
              </a:prstGeom>
              <a:noFill/>
              <a:ln w="9525">
                <a:solidFill>
                  <a:schemeClr val="tx1"/>
                </a:solidFill>
                <a:round/>
                <a:headEnd/>
                <a:tailEnd/>
              </a:ln>
            </p:spPr>
            <p:txBody>
              <a:bodyPr/>
              <a:lstStyle/>
              <a:p>
                <a:endParaRPr lang="en-US" dirty="0"/>
              </a:p>
            </p:txBody>
          </p:sp>
          <p:sp>
            <p:nvSpPr>
              <p:cNvPr id="232" name="Line 229"/>
              <p:cNvSpPr>
                <a:spLocks noChangeShapeType="1"/>
              </p:cNvSpPr>
              <p:nvPr/>
            </p:nvSpPr>
            <p:spPr bwMode="auto">
              <a:xfrm>
                <a:off x="4066" y="2597"/>
                <a:ext cx="0" cy="1163"/>
              </a:xfrm>
              <a:prstGeom prst="line">
                <a:avLst/>
              </a:prstGeom>
              <a:noFill/>
              <a:ln w="9525">
                <a:solidFill>
                  <a:schemeClr val="tx1"/>
                </a:solidFill>
                <a:round/>
                <a:headEnd/>
                <a:tailEnd/>
              </a:ln>
            </p:spPr>
            <p:txBody>
              <a:bodyPr/>
              <a:lstStyle/>
              <a:p>
                <a:endParaRPr lang="en-US" dirty="0"/>
              </a:p>
            </p:txBody>
          </p:sp>
          <p:sp>
            <p:nvSpPr>
              <p:cNvPr id="233" name="Line 230"/>
              <p:cNvSpPr>
                <a:spLocks noChangeShapeType="1"/>
              </p:cNvSpPr>
              <p:nvPr/>
            </p:nvSpPr>
            <p:spPr bwMode="auto">
              <a:xfrm>
                <a:off x="4370" y="2595"/>
                <a:ext cx="0" cy="1167"/>
              </a:xfrm>
              <a:prstGeom prst="line">
                <a:avLst/>
              </a:prstGeom>
              <a:noFill/>
              <a:ln w="9525">
                <a:solidFill>
                  <a:schemeClr val="tx1"/>
                </a:solidFill>
                <a:round/>
                <a:headEnd/>
                <a:tailEnd/>
              </a:ln>
            </p:spPr>
            <p:txBody>
              <a:bodyPr/>
              <a:lstStyle/>
              <a:p>
                <a:endParaRPr lang="en-US" dirty="0"/>
              </a:p>
            </p:txBody>
          </p:sp>
          <p:sp>
            <p:nvSpPr>
              <p:cNvPr id="234" name="Line 231"/>
              <p:cNvSpPr>
                <a:spLocks noChangeShapeType="1"/>
              </p:cNvSpPr>
              <p:nvPr/>
            </p:nvSpPr>
            <p:spPr bwMode="auto">
              <a:xfrm>
                <a:off x="4384" y="2598"/>
                <a:ext cx="0" cy="1161"/>
              </a:xfrm>
              <a:prstGeom prst="line">
                <a:avLst/>
              </a:prstGeom>
              <a:noFill/>
              <a:ln w="9525">
                <a:solidFill>
                  <a:schemeClr val="tx1"/>
                </a:solidFill>
                <a:round/>
                <a:headEnd/>
                <a:tailEnd/>
              </a:ln>
            </p:spPr>
            <p:txBody>
              <a:bodyPr/>
              <a:lstStyle/>
              <a:p>
                <a:endParaRPr lang="en-US" dirty="0"/>
              </a:p>
            </p:txBody>
          </p:sp>
          <p:sp>
            <p:nvSpPr>
              <p:cNvPr id="235" name="Line 232"/>
              <p:cNvSpPr>
                <a:spLocks noChangeShapeType="1"/>
              </p:cNvSpPr>
              <p:nvPr/>
            </p:nvSpPr>
            <p:spPr bwMode="auto">
              <a:xfrm>
                <a:off x="4668" y="2595"/>
                <a:ext cx="0" cy="1166"/>
              </a:xfrm>
              <a:prstGeom prst="line">
                <a:avLst/>
              </a:prstGeom>
              <a:noFill/>
              <a:ln w="9525">
                <a:solidFill>
                  <a:schemeClr val="tx1"/>
                </a:solidFill>
                <a:round/>
                <a:headEnd/>
                <a:tailEnd/>
              </a:ln>
            </p:spPr>
            <p:txBody>
              <a:bodyPr/>
              <a:lstStyle/>
              <a:p>
                <a:endParaRPr lang="en-US" dirty="0"/>
              </a:p>
            </p:txBody>
          </p:sp>
          <p:sp>
            <p:nvSpPr>
              <p:cNvPr id="236" name="Line 233"/>
              <p:cNvSpPr>
                <a:spLocks noChangeShapeType="1"/>
              </p:cNvSpPr>
              <p:nvPr/>
            </p:nvSpPr>
            <p:spPr bwMode="auto">
              <a:xfrm flipH="1">
                <a:off x="3779" y="2593"/>
                <a:ext cx="2" cy="1166"/>
              </a:xfrm>
              <a:prstGeom prst="line">
                <a:avLst/>
              </a:prstGeom>
              <a:noFill/>
              <a:ln w="9525">
                <a:solidFill>
                  <a:schemeClr val="tx1"/>
                </a:solidFill>
                <a:round/>
                <a:headEnd/>
                <a:tailEnd/>
              </a:ln>
            </p:spPr>
            <p:txBody>
              <a:bodyPr/>
              <a:lstStyle/>
              <a:p>
                <a:endParaRPr lang="en-US" dirty="0"/>
              </a:p>
            </p:txBody>
          </p:sp>
          <p:sp>
            <p:nvSpPr>
              <p:cNvPr id="237" name="Line 234"/>
              <p:cNvSpPr>
                <a:spLocks noChangeShapeType="1"/>
              </p:cNvSpPr>
              <p:nvPr/>
            </p:nvSpPr>
            <p:spPr bwMode="auto">
              <a:xfrm>
                <a:off x="3789" y="2590"/>
                <a:ext cx="0" cy="1169"/>
              </a:xfrm>
              <a:prstGeom prst="line">
                <a:avLst/>
              </a:prstGeom>
              <a:noFill/>
              <a:ln w="9525">
                <a:solidFill>
                  <a:schemeClr val="tx1"/>
                </a:solidFill>
                <a:round/>
                <a:headEnd/>
                <a:tailEnd/>
              </a:ln>
            </p:spPr>
            <p:txBody>
              <a:bodyPr/>
              <a:lstStyle/>
              <a:p>
                <a:endParaRPr lang="en-US" dirty="0"/>
              </a:p>
            </p:txBody>
          </p:sp>
          <p:sp>
            <p:nvSpPr>
              <p:cNvPr id="238" name="Text Box 235"/>
              <p:cNvSpPr txBox="1">
                <a:spLocks noChangeArrowheads="1"/>
              </p:cNvSpPr>
              <p:nvPr/>
            </p:nvSpPr>
            <p:spPr bwMode="auto">
              <a:xfrm>
                <a:off x="3017" y="2623"/>
                <a:ext cx="116" cy="135"/>
              </a:xfrm>
              <a:prstGeom prst="rect">
                <a:avLst/>
              </a:prstGeom>
              <a:noFill/>
              <a:ln w="9525">
                <a:noFill/>
                <a:miter lim="800000"/>
                <a:headEnd/>
                <a:tailEnd/>
              </a:ln>
            </p:spPr>
            <p:txBody>
              <a:bodyPr>
                <a:spAutoFit/>
              </a:bodyPr>
              <a:lstStyle/>
              <a:p>
                <a:pPr eaLnBrk="0" hangingPunct="0"/>
                <a:r>
                  <a:rPr lang="en-US" sz="800" dirty="0"/>
                  <a:t>1</a:t>
                </a:r>
              </a:p>
            </p:txBody>
          </p:sp>
          <p:sp>
            <p:nvSpPr>
              <p:cNvPr id="239" name="Text Box 236"/>
              <p:cNvSpPr txBox="1">
                <a:spLocks noChangeArrowheads="1"/>
              </p:cNvSpPr>
              <p:nvPr/>
            </p:nvSpPr>
            <p:spPr bwMode="auto">
              <a:xfrm>
                <a:off x="3017" y="2734"/>
                <a:ext cx="116" cy="135"/>
              </a:xfrm>
              <a:prstGeom prst="rect">
                <a:avLst/>
              </a:prstGeom>
              <a:noFill/>
              <a:ln w="9525">
                <a:noFill/>
                <a:miter lim="800000"/>
                <a:headEnd/>
                <a:tailEnd/>
              </a:ln>
            </p:spPr>
            <p:txBody>
              <a:bodyPr>
                <a:spAutoFit/>
              </a:bodyPr>
              <a:lstStyle/>
              <a:p>
                <a:pPr eaLnBrk="0" hangingPunct="0"/>
                <a:r>
                  <a:rPr lang="en-US" sz="800" dirty="0"/>
                  <a:t>2</a:t>
                </a:r>
              </a:p>
            </p:txBody>
          </p:sp>
          <p:sp>
            <p:nvSpPr>
              <p:cNvPr id="240" name="Text Box 237"/>
              <p:cNvSpPr txBox="1">
                <a:spLocks noChangeArrowheads="1"/>
              </p:cNvSpPr>
              <p:nvPr/>
            </p:nvSpPr>
            <p:spPr bwMode="auto">
              <a:xfrm>
                <a:off x="3016" y="2846"/>
                <a:ext cx="116" cy="135"/>
              </a:xfrm>
              <a:prstGeom prst="rect">
                <a:avLst/>
              </a:prstGeom>
              <a:noFill/>
              <a:ln w="9525">
                <a:noFill/>
                <a:miter lim="800000"/>
                <a:headEnd/>
                <a:tailEnd/>
              </a:ln>
            </p:spPr>
            <p:txBody>
              <a:bodyPr>
                <a:spAutoFit/>
              </a:bodyPr>
              <a:lstStyle/>
              <a:p>
                <a:pPr eaLnBrk="0" hangingPunct="0"/>
                <a:r>
                  <a:rPr lang="en-US" sz="800" dirty="0"/>
                  <a:t>3</a:t>
                </a:r>
              </a:p>
            </p:txBody>
          </p:sp>
          <p:sp>
            <p:nvSpPr>
              <p:cNvPr id="241" name="Text Box 238"/>
              <p:cNvSpPr txBox="1">
                <a:spLocks noChangeArrowheads="1"/>
              </p:cNvSpPr>
              <p:nvPr/>
            </p:nvSpPr>
            <p:spPr bwMode="auto">
              <a:xfrm>
                <a:off x="3016" y="2959"/>
                <a:ext cx="116" cy="135"/>
              </a:xfrm>
              <a:prstGeom prst="rect">
                <a:avLst/>
              </a:prstGeom>
              <a:noFill/>
              <a:ln w="9525">
                <a:noFill/>
                <a:miter lim="800000"/>
                <a:headEnd/>
                <a:tailEnd/>
              </a:ln>
            </p:spPr>
            <p:txBody>
              <a:bodyPr>
                <a:spAutoFit/>
              </a:bodyPr>
              <a:lstStyle/>
              <a:p>
                <a:pPr eaLnBrk="0" hangingPunct="0"/>
                <a:r>
                  <a:rPr lang="en-US" sz="800" dirty="0"/>
                  <a:t>4</a:t>
                </a:r>
              </a:p>
            </p:txBody>
          </p:sp>
          <p:sp>
            <p:nvSpPr>
              <p:cNvPr id="242" name="Text Box 239"/>
              <p:cNvSpPr txBox="1">
                <a:spLocks noChangeArrowheads="1"/>
              </p:cNvSpPr>
              <p:nvPr/>
            </p:nvSpPr>
            <p:spPr bwMode="auto">
              <a:xfrm>
                <a:off x="3020" y="3074"/>
                <a:ext cx="116" cy="135"/>
              </a:xfrm>
              <a:prstGeom prst="rect">
                <a:avLst/>
              </a:prstGeom>
              <a:noFill/>
              <a:ln w="9525">
                <a:noFill/>
                <a:miter lim="800000"/>
                <a:headEnd/>
                <a:tailEnd/>
              </a:ln>
            </p:spPr>
            <p:txBody>
              <a:bodyPr>
                <a:spAutoFit/>
              </a:bodyPr>
              <a:lstStyle/>
              <a:p>
                <a:pPr eaLnBrk="0" hangingPunct="0"/>
                <a:r>
                  <a:rPr lang="en-US" sz="800" dirty="0"/>
                  <a:t>5</a:t>
                </a:r>
              </a:p>
            </p:txBody>
          </p:sp>
          <p:sp>
            <p:nvSpPr>
              <p:cNvPr id="243" name="Text Box 240"/>
              <p:cNvSpPr txBox="1">
                <a:spLocks noChangeArrowheads="1"/>
              </p:cNvSpPr>
              <p:nvPr/>
            </p:nvSpPr>
            <p:spPr bwMode="auto">
              <a:xfrm>
                <a:off x="3020" y="3187"/>
                <a:ext cx="116" cy="135"/>
              </a:xfrm>
              <a:prstGeom prst="rect">
                <a:avLst/>
              </a:prstGeom>
              <a:noFill/>
              <a:ln w="9525">
                <a:noFill/>
                <a:miter lim="800000"/>
                <a:headEnd/>
                <a:tailEnd/>
              </a:ln>
            </p:spPr>
            <p:txBody>
              <a:bodyPr>
                <a:spAutoFit/>
              </a:bodyPr>
              <a:lstStyle/>
              <a:p>
                <a:pPr eaLnBrk="0" hangingPunct="0"/>
                <a:r>
                  <a:rPr lang="en-US" sz="800" dirty="0"/>
                  <a:t>6</a:t>
                </a:r>
              </a:p>
            </p:txBody>
          </p:sp>
          <p:sp>
            <p:nvSpPr>
              <p:cNvPr id="244" name="Text Box 241"/>
              <p:cNvSpPr txBox="1">
                <a:spLocks noChangeArrowheads="1"/>
              </p:cNvSpPr>
              <p:nvPr/>
            </p:nvSpPr>
            <p:spPr bwMode="auto">
              <a:xfrm>
                <a:off x="3020" y="3298"/>
                <a:ext cx="116" cy="135"/>
              </a:xfrm>
              <a:prstGeom prst="rect">
                <a:avLst/>
              </a:prstGeom>
              <a:noFill/>
              <a:ln w="9525">
                <a:noFill/>
                <a:miter lim="800000"/>
                <a:headEnd/>
                <a:tailEnd/>
              </a:ln>
            </p:spPr>
            <p:txBody>
              <a:bodyPr>
                <a:spAutoFit/>
              </a:bodyPr>
              <a:lstStyle/>
              <a:p>
                <a:pPr eaLnBrk="0" hangingPunct="0"/>
                <a:r>
                  <a:rPr lang="en-US" sz="800" dirty="0"/>
                  <a:t>7</a:t>
                </a:r>
              </a:p>
            </p:txBody>
          </p:sp>
          <p:sp>
            <p:nvSpPr>
              <p:cNvPr id="245" name="Text Box 242"/>
              <p:cNvSpPr txBox="1">
                <a:spLocks noChangeArrowheads="1"/>
              </p:cNvSpPr>
              <p:nvPr/>
            </p:nvSpPr>
            <p:spPr bwMode="auto">
              <a:xfrm>
                <a:off x="3013" y="3411"/>
                <a:ext cx="116" cy="135"/>
              </a:xfrm>
              <a:prstGeom prst="rect">
                <a:avLst/>
              </a:prstGeom>
              <a:noFill/>
              <a:ln w="9525">
                <a:noFill/>
                <a:miter lim="800000"/>
                <a:headEnd/>
                <a:tailEnd/>
              </a:ln>
            </p:spPr>
            <p:txBody>
              <a:bodyPr>
                <a:spAutoFit/>
              </a:bodyPr>
              <a:lstStyle/>
              <a:p>
                <a:pPr eaLnBrk="0" hangingPunct="0"/>
                <a:r>
                  <a:rPr lang="en-US" sz="800" dirty="0"/>
                  <a:t>8</a:t>
                </a:r>
              </a:p>
            </p:txBody>
          </p:sp>
          <p:sp>
            <p:nvSpPr>
              <p:cNvPr id="246" name="Text Box 243"/>
              <p:cNvSpPr txBox="1">
                <a:spLocks noChangeArrowheads="1"/>
              </p:cNvSpPr>
              <p:nvPr/>
            </p:nvSpPr>
            <p:spPr bwMode="auto">
              <a:xfrm>
                <a:off x="3012" y="3522"/>
                <a:ext cx="116" cy="135"/>
              </a:xfrm>
              <a:prstGeom prst="rect">
                <a:avLst/>
              </a:prstGeom>
              <a:noFill/>
              <a:ln w="9525">
                <a:noFill/>
                <a:miter lim="800000"/>
                <a:headEnd/>
                <a:tailEnd/>
              </a:ln>
            </p:spPr>
            <p:txBody>
              <a:bodyPr>
                <a:spAutoFit/>
              </a:bodyPr>
              <a:lstStyle/>
              <a:p>
                <a:pPr eaLnBrk="0" hangingPunct="0"/>
                <a:r>
                  <a:rPr lang="en-US" sz="800" dirty="0"/>
                  <a:t>9</a:t>
                </a:r>
              </a:p>
            </p:txBody>
          </p:sp>
          <p:sp>
            <p:nvSpPr>
              <p:cNvPr id="247" name="Text Box 244"/>
              <p:cNvSpPr txBox="1">
                <a:spLocks noChangeArrowheads="1"/>
              </p:cNvSpPr>
              <p:nvPr/>
            </p:nvSpPr>
            <p:spPr bwMode="auto">
              <a:xfrm>
                <a:off x="3011" y="3644"/>
                <a:ext cx="116" cy="212"/>
              </a:xfrm>
              <a:prstGeom prst="rect">
                <a:avLst/>
              </a:prstGeom>
              <a:noFill/>
              <a:ln w="9525">
                <a:noFill/>
                <a:miter lim="800000"/>
                <a:headEnd/>
                <a:tailEnd/>
              </a:ln>
            </p:spPr>
            <p:txBody>
              <a:bodyPr>
                <a:spAutoFit/>
              </a:bodyPr>
              <a:lstStyle/>
              <a:p>
                <a:pPr eaLnBrk="0" hangingPunct="0"/>
                <a:r>
                  <a:rPr lang="en-US" sz="800" dirty="0"/>
                  <a:t>10</a:t>
                </a:r>
              </a:p>
            </p:txBody>
          </p:sp>
          <p:sp>
            <p:nvSpPr>
              <p:cNvPr id="248" name="Line 245"/>
              <p:cNvSpPr>
                <a:spLocks noChangeShapeType="1"/>
              </p:cNvSpPr>
              <p:nvPr/>
            </p:nvSpPr>
            <p:spPr bwMode="auto">
              <a:xfrm>
                <a:off x="3001" y="2735"/>
                <a:ext cx="1963" cy="0"/>
              </a:xfrm>
              <a:prstGeom prst="line">
                <a:avLst/>
              </a:prstGeom>
              <a:noFill/>
              <a:ln w="9525">
                <a:solidFill>
                  <a:schemeClr val="tx1"/>
                </a:solidFill>
                <a:round/>
                <a:headEnd/>
                <a:tailEnd/>
              </a:ln>
            </p:spPr>
            <p:txBody>
              <a:bodyPr/>
              <a:lstStyle/>
              <a:p>
                <a:endParaRPr lang="en-US" dirty="0"/>
              </a:p>
            </p:txBody>
          </p:sp>
          <p:sp>
            <p:nvSpPr>
              <p:cNvPr id="249" name="Line 246"/>
              <p:cNvSpPr>
                <a:spLocks noChangeShapeType="1"/>
              </p:cNvSpPr>
              <p:nvPr/>
            </p:nvSpPr>
            <p:spPr bwMode="auto">
              <a:xfrm>
                <a:off x="3001" y="2849"/>
                <a:ext cx="1963" cy="0"/>
              </a:xfrm>
              <a:prstGeom prst="line">
                <a:avLst/>
              </a:prstGeom>
              <a:noFill/>
              <a:ln w="9525">
                <a:solidFill>
                  <a:schemeClr val="tx1"/>
                </a:solidFill>
                <a:round/>
                <a:headEnd/>
                <a:tailEnd/>
              </a:ln>
            </p:spPr>
            <p:txBody>
              <a:bodyPr/>
              <a:lstStyle/>
              <a:p>
                <a:endParaRPr lang="en-US" dirty="0"/>
              </a:p>
            </p:txBody>
          </p:sp>
          <p:sp>
            <p:nvSpPr>
              <p:cNvPr id="250" name="Line 247"/>
              <p:cNvSpPr>
                <a:spLocks noChangeShapeType="1"/>
              </p:cNvSpPr>
              <p:nvPr/>
            </p:nvSpPr>
            <p:spPr bwMode="auto">
              <a:xfrm>
                <a:off x="3001" y="2970"/>
                <a:ext cx="1963" cy="0"/>
              </a:xfrm>
              <a:prstGeom prst="line">
                <a:avLst/>
              </a:prstGeom>
              <a:noFill/>
              <a:ln w="9525">
                <a:solidFill>
                  <a:schemeClr val="tx1"/>
                </a:solidFill>
                <a:round/>
                <a:headEnd/>
                <a:tailEnd/>
              </a:ln>
            </p:spPr>
            <p:txBody>
              <a:bodyPr/>
              <a:lstStyle/>
              <a:p>
                <a:endParaRPr lang="en-US" dirty="0"/>
              </a:p>
            </p:txBody>
          </p:sp>
          <p:sp>
            <p:nvSpPr>
              <p:cNvPr id="251" name="Line 248"/>
              <p:cNvSpPr>
                <a:spLocks noChangeShapeType="1"/>
              </p:cNvSpPr>
              <p:nvPr/>
            </p:nvSpPr>
            <p:spPr bwMode="auto">
              <a:xfrm>
                <a:off x="3001" y="3398"/>
                <a:ext cx="1963" cy="0"/>
              </a:xfrm>
              <a:prstGeom prst="line">
                <a:avLst/>
              </a:prstGeom>
              <a:noFill/>
              <a:ln w="9525">
                <a:solidFill>
                  <a:schemeClr val="tx1"/>
                </a:solidFill>
                <a:round/>
                <a:headEnd/>
                <a:tailEnd/>
              </a:ln>
            </p:spPr>
            <p:txBody>
              <a:bodyPr/>
              <a:lstStyle/>
              <a:p>
                <a:endParaRPr lang="en-US" dirty="0"/>
              </a:p>
            </p:txBody>
          </p:sp>
          <p:sp>
            <p:nvSpPr>
              <p:cNvPr id="252" name="Line 249"/>
              <p:cNvSpPr>
                <a:spLocks noChangeShapeType="1"/>
              </p:cNvSpPr>
              <p:nvPr/>
            </p:nvSpPr>
            <p:spPr bwMode="auto">
              <a:xfrm>
                <a:off x="3001" y="3514"/>
                <a:ext cx="1963" cy="0"/>
              </a:xfrm>
              <a:prstGeom prst="line">
                <a:avLst/>
              </a:prstGeom>
              <a:noFill/>
              <a:ln w="9525">
                <a:solidFill>
                  <a:schemeClr val="tx1"/>
                </a:solidFill>
                <a:round/>
                <a:headEnd/>
                <a:tailEnd/>
              </a:ln>
            </p:spPr>
            <p:txBody>
              <a:bodyPr/>
              <a:lstStyle/>
              <a:p>
                <a:endParaRPr lang="en-US" dirty="0"/>
              </a:p>
            </p:txBody>
          </p:sp>
          <p:sp>
            <p:nvSpPr>
              <p:cNvPr id="253" name="Line 250"/>
              <p:cNvSpPr>
                <a:spLocks noChangeShapeType="1"/>
              </p:cNvSpPr>
              <p:nvPr/>
            </p:nvSpPr>
            <p:spPr bwMode="auto">
              <a:xfrm>
                <a:off x="3001" y="3638"/>
                <a:ext cx="1963" cy="0"/>
              </a:xfrm>
              <a:prstGeom prst="line">
                <a:avLst/>
              </a:prstGeom>
              <a:noFill/>
              <a:ln w="9525">
                <a:solidFill>
                  <a:schemeClr val="tx1"/>
                </a:solidFill>
                <a:round/>
                <a:headEnd/>
                <a:tailEnd/>
              </a:ln>
            </p:spPr>
            <p:txBody>
              <a:bodyPr/>
              <a:lstStyle/>
              <a:p>
                <a:endParaRPr lang="en-US" dirty="0"/>
              </a:p>
            </p:txBody>
          </p:sp>
          <p:sp>
            <p:nvSpPr>
              <p:cNvPr id="254" name="Line 251"/>
              <p:cNvSpPr>
                <a:spLocks noChangeShapeType="1"/>
              </p:cNvSpPr>
              <p:nvPr/>
            </p:nvSpPr>
            <p:spPr bwMode="auto">
              <a:xfrm>
                <a:off x="3001" y="3078"/>
                <a:ext cx="1963" cy="0"/>
              </a:xfrm>
              <a:prstGeom prst="line">
                <a:avLst/>
              </a:prstGeom>
              <a:noFill/>
              <a:ln w="9525">
                <a:solidFill>
                  <a:schemeClr val="tx1"/>
                </a:solidFill>
                <a:round/>
                <a:headEnd/>
                <a:tailEnd/>
              </a:ln>
            </p:spPr>
            <p:txBody>
              <a:bodyPr/>
              <a:lstStyle/>
              <a:p>
                <a:endParaRPr lang="en-US" dirty="0"/>
              </a:p>
            </p:txBody>
          </p:sp>
          <p:sp>
            <p:nvSpPr>
              <p:cNvPr id="255" name="Line 252"/>
              <p:cNvSpPr>
                <a:spLocks noChangeShapeType="1"/>
              </p:cNvSpPr>
              <p:nvPr/>
            </p:nvSpPr>
            <p:spPr bwMode="auto">
              <a:xfrm>
                <a:off x="3001" y="3288"/>
                <a:ext cx="1963" cy="0"/>
              </a:xfrm>
              <a:prstGeom prst="line">
                <a:avLst/>
              </a:prstGeom>
              <a:noFill/>
              <a:ln w="9525">
                <a:solidFill>
                  <a:schemeClr val="tx1"/>
                </a:solidFill>
                <a:round/>
                <a:headEnd/>
                <a:tailEnd/>
              </a:ln>
            </p:spPr>
            <p:txBody>
              <a:bodyPr/>
              <a:lstStyle/>
              <a:p>
                <a:endParaRPr lang="en-US" dirty="0"/>
              </a:p>
            </p:txBody>
          </p:sp>
          <p:sp>
            <p:nvSpPr>
              <p:cNvPr id="256" name="Line 253"/>
              <p:cNvSpPr>
                <a:spLocks noChangeShapeType="1"/>
              </p:cNvSpPr>
              <p:nvPr/>
            </p:nvSpPr>
            <p:spPr bwMode="auto">
              <a:xfrm>
                <a:off x="3001" y="3182"/>
                <a:ext cx="1963" cy="0"/>
              </a:xfrm>
              <a:prstGeom prst="line">
                <a:avLst/>
              </a:prstGeom>
              <a:noFill/>
              <a:ln w="9525">
                <a:solidFill>
                  <a:schemeClr val="tx1"/>
                </a:solidFill>
                <a:round/>
                <a:headEnd/>
                <a:tailEnd/>
              </a:ln>
            </p:spPr>
            <p:txBody>
              <a:bodyPr/>
              <a:lstStyle/>
              <a:p>
                <a:endParaRPr lang="en-US" dirty="0"/>
              </a:p>
            </p:txBody>
          </p:sp>
          <p:sp>
            <p:nvSpPr>
              <p:cNvPr id="257" name="Text Box 254"/>
              <p:cNvSpPr txBox="1">
                <a:spLocks noChangeArrowheads="1"/>
              </p:cNvSpPr>
              <p:nvPr/>
            </p:nvSpPr>
            <p:spPr bwMode="auto">
              <a:xfrm>
                <a:off x="3719" y="2272"/>
                <a:ext cx="735" cy="135"/>
              </a:xfrm>
              <a:prstGeom prst="rect">
                <a:avLst/>
              </a:prstGeom>
              <a:noFill/>
              <a:ln w="9525">
                <a:noFill/>
                <a:miter lim="800000"/>
                <a:headEnd/>
                <a:tailEnd/>
              </a:ln>
            </p:spPr>
            <p:txBody>
              <a:bodyPr wrap="none">
                <a:spAutoFit/>
              </a:bodyPr>
              <a:lstStyle/>
              <a:p>
                <a:pPr eaLnBrk="0" hangingPunct="0"/>
                <a:r>
                  <a:rPr lang="en-US" sz="800" dirty="0"/>
                  <a:t>Glass Inspection Test</a:t>
                </a:r>
              </a:p>
            </p:txBody>
          </p:sp>
          <p:sp>
            <p:nvSpPr>
              <p:cNvPr id="258" name="Text Box 255"/>
              <p:cNvSpPr txBox="1">
                <a:spLocks noChangeArrowheads="1"/>
              </p:cNvSpPr>
              <p:nvPr/>
            </p:nvSpPr>
            <p:spPr bwMode="auto">
              <a:xfrm>
                <a:off x="3440" y="2173"/>
                <a:ext cx="1284" cy="154"/>
              </a:xfrm>
              <a:prstGeom prst="rect">
                <a:avLst/>
              </a:prstGeom>
              <a:noFill/>
              <a:ln w="9525">
                <a:noFill/>
                <a:miter lim="800000"/>
                <a:headEnd/>
                <a:tailEnd/>
              </a:ln>
            </p:spPr>
            <p:txBody>
              <a:bodyPr wrap="none">
                <a:spAutoFit/>
              </a:bodyPr>
              <a:lstStyle/>
              <a:p>
                <a:pPr eaLnBrk="0" hangingPunct="0"/>
                <a:r>
                  <a:rPr lang="en-US" sz="1000" b="1" dirty="0"/>
                  <a:t>Measurement System Analysis</a:t>
                </a:r>
              </a:p>
            </p:txBody>
          </p:sp>
        </p:grpSp>
        <p:sp>
          <p:nvSpPr>
            <p:cNvPr id="208" name="Text Box 256"/>
            <p:cNvSpPr txBox="1">
              <a:spLocks noChangeArrowheads="1"/>
            </p:cNvSpPr>
            <p:nvPr/>
          </p:nvSpPr>
          <p:spPr bwMode="auto">
            <a:xfrm>
              <a:off x="4258" y="2070"/>
              <a:ext cx="1502" cy="37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p>
              <a:pPr>
                <a:defRPr/>
              </a:pPr>
              <a:r>
                <a:rPr lang="en-US" sz="1600" b="1" dirty="0">
                  <a:latin typeface="Arial" charset="0"/>
                </a:rPr>
                <a:t>Verify assessment/</a:t>
              </a:r>
            </a:p>
            <a:p>
              <a:pPr>
                <a:defRPr/>
              </a:pPr>
              <a:r>
                <a:rPr lang="en-US" sz="1600" b="1" dirty="0">
                  <a:latin typeface="Arial" charset="0"/>
                </a:rPr>
                <a:t>measurement systems</a:t>
              </a:r>
            </a:p>
          </p:txBody>
        </p:sp>
      </p:grpSp>
    </p:spTree>
    <p:extLst>
      <p:ext uri="{BB962C8B-B14F-4D97-AF65-F5344CB8AC3E}">
        <p14:creationId xmlns:p14="http://schemas.microsoft.com/office/powerpoint/2010/main" val="1559198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815265149"/>
              </p:ext>
            </p:extLst>
          </p:nvPr>
        </p:nvGraphicFramePr>
        <p:xfrm>
          <a:off x="739590" y="2293472"/>
          <a:ext cx="7543800" cy="4389120"/>
        </p:xfrm>
        <a:graphic>
          <a:graphicData uri="http://schemas.openxmlformats.org/drawingml/2006/table">
            <a:tbl>
              <a:tblPr firstRow="1" bandRow="1">
                <a:tableStyleId>{F5AB1C69-6EDB-4FF4-983F-18BD219EF322}</a:tableStyleId>
              </a:tblPr>
              <a:tblGrid>
                <a:gridCol w="3771900"/>
                <a:gridCol w="3771900"/>
              </a:tblGrid>
              <a:tr h="370840">
                <a:tc>
                  <a:txBody>
                    <a:bodyPr/>
                    <a:lstStyle/>
                    <a:p>
                      <a:pPr algn="ctr"/>
                      <a:r>
                        <a:rPr lang="en-US" sz="2400" dirty="0" smtClean="0"/>
                        <a:t>Differences</a:t>
                      </a:r>
                      <a:endParaRPr lang="en-US" sz="2400" dirty="0"/>
                    </a:p>
                  </a:txBody>
                  <a:tcPr/>
                </a:tc>
                <a:tc>
                  <a:txBody>
                    <a:bodyPr/>
                    <a:lstStyle/>
                    <a:p>
                      <a:pPr algn="ctr"/>
                      <a:r>
                        <a:rPr lang="en-US" sz="2400" dirty="0" smtClean="0"/>
                        <a:t>Similarities</a:t>
                      </a:r>
                      <a:endParaRPr lang="en-US" sz="2400" dirty="0"/>
                    </a:p>
                  </a:txBody>
                  <a:tcPr/>
                </a:tc>
              </a:tr>
              <a:tr h="370840">
                <a:tc>
                  <a:txBody>
                    <a:bodyPr/>
                    <a:lstStyle/>
                    <a:p>
                      <a:pPr marL="285750" indent="-285750">
                        <a:buFont typeface="Wingdings" pitchFamily="2" charset="2"/>
                        <a:buChar char="§"/>
                      </a:pPr>
                      <a:r>
                        <a:rPr lang="en-US" dirty="0" smtClean="0"/>
                        <a:t>Sponsored and directed by leadership</a:t>
                      </a:r>
                    </a:p>
                    <a:p>
                      <a:pPr marL="285750" indent="-285750">
                        <a:buFont typeface="Wingdings" pitchFamily="2" charset="2"/>
                        <a:buChar char="§"/>
                      </a:pPr>
                      <a:r>
                        <a:rPr lang="en-US" dirty="0" smtClean="0"/>
                        <a:t>Aligned with business objectives and tactics</a:t>
                      </a:r>
                    </a:p>
                    <a:p>
                      <a:pPr marL="285750" indent="-285750">
                        <a:buFont typeface="Wingdings" pitchFamily="2" charset="2"/>
                        <a:buChar char="§"/>
                      </a:pPr>
                      <a:r>
                        <a:rPr lang="en-US" dirty="0" smtClean="0"/>
                        <a:t>Focused on delivering business results</a:t>
                      </a:r>
                    </a:p>
                    <a:p>
                      <a:pPr marL="285750" indent="-285750">
                        <a:buFont typeface="Wingdings" pitchFamily="2" charset="2"/>
                        <a:buChar char="§"/>
                      </a:pPr>
                      <a:r>
                        <a:rPr lang="en-US" dirty="0" smtClean="0"/>
                        <a:t>Track record for delivering business results</a:t>
                      </a:r>
                    </a:p>
                    <a:p>
                      <a:pPr marL="285750" indent="-285750">
                        <a:buFont typeface="Wingdings" pitchFamily="2" charset="2"/>
                        <a:buChar char="§"/>
                      </a:pPr>
                      <a:r>
                        <a:rPr lang="en-US" dirty="0" smtClean="0"/>
                        <a:t>Disciplined and systematic execution  process </a:t>
                      </a:r>
                    </a:p>
                    <a:p>
                      <a:pPr marL="285750" indent="-285750">
                        <a:buFont typeface="Wingdings" pitchFamily="2" charset="2"/>
                        <a:buChar char="§"/>
                      </a:pPr>
                      <a:r>
                        <a:rPr lang="en-US" dirty="0" smtClean="0"/>
                        <a:t>Brings in new tools to most companies – DOE, hypothesis testing,  FMEA, </a:t>
                      </a:r>
                      <a:r>
                        <a:rPr lang="en-US" dirty="0" err="1" smtClean="0"/>
                        <a:t>Kanbans</a:t>
                      </a:r>
                      <a:r>
                        <a:rPr lang="en-US" dirty="0" smtClean="0"/>
                        <a:t>, </a:t>
                      </a:r>
                      <a:r>
                        <a:rPr lang="en-US" dirty="0" err="1" smtClean="0"/>
                        <a:t>PokaYoke</a:t>
                      </a:r>
                      <a:endParaRPr lang="en-US" dirty="0"/>
                    </a:p>
                  </a:txBody>
                  <a:tcPr/>
                </a:tc>
                <a:tc>
                  <a:txBody>
                    <a:bodyPr/>
                    <a:lstStyle/>
                    <a:p>
                      <a:pPr marL="285750" indent="-285750">
                        <a:buFont typeface="Wingdings" pitchFamily="2" charset="2"/>
                        <a:buChar char="§"/>
                      </a:pPr>
                      <a:r>
                        <a:rPr lang="en-US" dirty="0" smtClean="0"/>
                        <a:t>Uses many tools already  familiar to many people – fishbone, process flow, SPC, brainstorming</a:t>
                      </a:r>
                    </a:p>
                    <a:p>
                      <a:pPr marL="285750" indent="-285750">
                        <a:buFont typeface="Wingdings" pitchFamily="2" charset="2"/>
                        <a:buChar char="§"/>
                      </a:pPr>
                      <a:r>
                        <a:rPr lang="en-US" dirty="0" smtClean="0"/>
                        <a:t>Aligned with quality efforts </a:t>
                      </a:r>
                    </a:p>
                    <a:p>
                      <a:pPr marL="285750" indent="-285750">
                        <a:buFont typeface="Wingdings" pitchFamily="2" charset="2"/>
                        <a:buChar char="§"/>
                      </a:pPr>
                      <a:r>
                        <a:rPr lang="en-US" dirty="0" smtClean="0"/>
                        <a:t>Uses a logical problem solving approach that will not be new to some</a:t>
                      </a:r>
                    </a:p>
                    <a:p>
                      <a:pPr marL="285750" indent="-285750">
                        <a:buFont typeface="Wingdings" pitchFamily="2" charset="2"/>
                        <a:buChar char="§"/>
                      </a:pPr>
                      <a:r>
                        <a:rPr lang="en-US" dirty="0" smtClean="0"/>
                        <a:t>Aligned with past quality and reliability efforts – TQM, </a:t>
                      </a:r>
                      <a:r>
                        <a:rPr lang="en-US" dirty="0" err="1" smtClean="0"/>
                        <a:t>Baldrige</a:t>
                      </a:r>
                      <a:r>
                        <a:rPr lang="en-US" dirty="0" smtClean="0"/>
                        <a:t>, Deming</a:t>
                      </a:r>
                    </a:p>
                    <a:p>
                      <a:endParaRPr lang="en-US" dirty="0"/>
                    </a:p>
                  </a:txBody>
                  <a:tcPr/>
                </a:tc>
              </a:tr>
            </a:tbl>
          </a:graphicData>
        </a:graphic>
      </p:graphicFrame>
      <p:sp>
        <p:nvSpPr>
          <p:cNvPr id="5" name="TextBox 4"/>
          <p:cNvSpPr txBox="1"/>
          <p:nvPr/>
        </p:nvSpPr>
        <p:spPr>
          <a:xfrm>
            <a:off x="457200" y="1219200"/>
            <a:ext cx="8001000" cy="954107"/>
          </a:xfrm>
          <a:prstGeom prst="rect">
            <a:avLst/>
          </a:prstGeom>
          <a:noFill/>
        </p:spPr>
        <p:txBody>
          <a:bodyPr wrap="square" rtlCol="0">
            <a:spAutoFit/>
          </a:bodyPr>
          <a:lstStyle/>
          <a:p>
            <a:pPr algn="ctr"/>
            <a:r>
              <a:rPr lang="en-US" sz="2800" b="1" dirty="0" smtClean="0"/>
              <a:t>Comparing Lean Six Sigma to Past Tools, Models, &amp; Applications</a:t>
            </a:r>
            <a:endParaRPr lang="en-US" sz="2800" b="1" dirty="0"/>
          </a:p>
        </p:txBody>
      </p:sp>
    </p:spTree>
    <p:extLst>
      <p:ext uri="{BB962C8B-B14F-4D97-AF65-F5344CB8AC3E}">
        <p14:creationId xmlns:p14="http://schemas.microsoft.com/office/powerpoint/2010/main" val="4057889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lean-six-sigma-deployment-diagram.jpg"/>
          <p:cNvPicPr>
            <a:picLocks noChangeAspect="1"/>
          </p:cNvPicPr>
          <p:nvPr/>
        </p:nvPicPr>
        <p:blipFill>
          <a:blip r:embed="rId3"/>
          <a:stretch>
            <a:fillRect/>
          </a:stretch>
        </p:blipFill>
        <p:spPr>
          <a:xfrm>
            <a:off x="457200" y="1476664"/>
            <a:ext cx="7620000" cy="51400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752600" y="2362200"/>
            <a:ext cx="3836634" cy="523220"/>
          </a:xfrm>
          <a:prstGeom prst="rect">
            <a:avLst/>
          </a:prstGeom>
          <a:noFill/>
        </p:spPr>
        <p:txBody>
          <a:bodyPr wrap="square" rtlCol="0">
            <a:spAutoFit/>
          </a:bodyPr>
          <a:lstStyle/>
          <a:p>
            <a:r>
              <a:rPr lang="en-US" sz="2800" b="1" dirty="0" smtClean="0"/>
              <a:t>Monitoring Tactics</a:t>
            </a:r>
            <a:endParaRPr lang="en-US" sz="2800" b="1" dirty="0"/>
          </a:p>
        </p:txBody>
      </p:sp>
      <p:graphicFrame>
        <p:nvGraphicFramePr>
          <p:cNvPr id="4" name="Diagram 3"/>
          <p:cNvGraphicFramePr/>
          <p:nvPr>
            <p:extLst>
              <p:ext uri="{D42A27DB-BD31-4B8C-83A1-F6EECF244321}">
                <p14:modId xmlns:p14="http://schemas.microsoft.com/office/powerpoint/2010/main" val="3536874772"/>
              </p:ext>
            </p:extLst>
          </p:nvPr>
        </p:nvGraphicFramePr>
        <p:xfrm>
          <a:off x="255234" y="2133600"/>
          <a:ext cx="8305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78166" y="2600980"/>
            <a:ext cx="3836634" cy="523220"/>
          </a:xfrm>
          <a:prstGeom prst="rect">
            <a:avLst/>
          </a:prstGeom>
          <a:noFill/>
        </p:spPr>
        <p:txBody>
          <a:bodyPr wrap="square" rtlCol="0">
            <a:spAutoFit/>
          </a:bodyPr>
          <a:lstStyle/>
          <a:p>
            <a:r>
              <a:rPr lang="en-US" sz="2800" b="1" dirty="0" smtClean="0"/>
              <a:t>Monitoring Tactics</a:t>
            </a:r>
            <a:endParaRPr lang="en-US" sz="2800" b="1" dirty="0"/>
          </a:p>
        </p:txBody>
      </p:sp>
      <p:graphicFrame>
        <p:nvGraphicFramePr>
          <p:cNvPr id="3" name="Diagram 2"/>
          <p:cNvGraphicFramePr/>
          <p:nvPr>
            <p:extLst>
              <p:ext uri="{D42A27DB-BD31-4B8C-83A1-F6EECF244321}">
                <p14:modId xmlns:p14="http://schemas.microsoft.com/office/powerpoint/2010/main" val="3100978004"/>
              </p:ext>
            </p:extLst>
          </p:nvPr>
        </p:nvGraphicFramePr>
        <p:xfrm>
          <a:off x="1752600" y="1752600"/>
          <a:ext cx="67818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LEAN 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24" name="Picture 223" descr="Picture1.png"/>
          <p:cNvPicPr>
            <a:picLocks noChangeAspect="1"/>
          </p:cNvPicPr>
          <p:nvPr/>
        </p:nvPicPr>
        <p:blipFill>
          <a:blip r:embed="rId3"/>
          <a:stretch>
            <a:fillRect/>
          </a:stretch>
        </p:blipFill>
        <p:spPr>
          <a:xfrm>
            <a:off x="304800" y="1234123"/>
            <a:ext cx="8305800" cy="547147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TRAINING EXERCISE</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6802" name="Picture 2" descr="http://www.redbead.com/images/logo_redbead_paddle_20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2976969"/>
            <a:ext cx="3657600" cy="3858770"/>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http://blogs.msdn.com/blogfiles/willy-peter_schaub/WindowsLiveWriter/VSTSRangersProjectsTFSMigrationStatusand_7BB9/CLIPART_OF_25530_SMJPG_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47800"/>
            <a:ext cx="50958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73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0" name="Diagram 9"/>
          <p:cNvGraphicFramePr/>
          <p:nvPr>
            <p:extLst>
              <p:ext uri="{D42A27DB-BD31-4B8C-83A1-F6EECF244321}">
                <p14:modId xmlns:p14="http://schemas.microsoft.com/office/powerpoint/2010/main" val="3705051166"/>
              </p:ext>
            </p:extLst>
          </p:nvPr>
        </p:nvGraphicFramePr>
        <p:xfrm>
          <a:off x="685800" y="1600200"/>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658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HISTORY</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402430" y="1317676"/>
            <a:ext cx="8332434" cy="4524315"/>
          </a:xfrm>
          <a:prstGeom prst="rect">
            <a:avLst/>
          </a:prstGeom>
          <a:noFill/>
        </p:spPr>
        <p:txBody>
          <a:bodyPr wrap="square" rtlCol="0">
            <a:spAutoFit/>
          </a:bodyPr>
          <a:lstStyle/>
          <a:p>
            <a:r>
              <a:rPr lang="en-US" sz="2400" b="1" dirty="0" smtClean="0"/>
              <a:t>Lean Operations</a:t>
            </a:r>
          </a:p>
          <a:p>
            <a:r>
              <a:rPr lang="en-US" sz="2000" dirty="0" smtClean="0"/>
              <a:t>Lean developed from the concepts comprising the Toyota Production System (TPS): elimination of waste of all types, including excess inventory and increased process speed. It established a focus on the customer definition of value and used that to determine the proper process timing and flow. </a:t>
            </a:r>
          </a:p>
          <a:p>
            <a:endParaRPr lang="en-US" sz="2000" b="1" dirty="0" smtClean="0"/>
          </a:p>
          <a:p>
            <a:endParaRPr lang="en-US" sz="2000" b="1" dirty="0" smtClean="0"/>
          </a:p>
          <a:p>
            <a:endParaRPr lang="en-US" sz="2000" b="1" dirty="0" smtClean="0"/>
          </a:p>
          <a:p>
            <a:r>
              <a:rPr lang="en-US" sz="2400" b="1" dirty="0" smtClean="0"/>
              <a:t>Lean Six Sigma</a:t>
            </a:r>
          </a:p>
          <a:p>
            <a:r>
              <a:rPr lang="en-US" sz="2000" dirty="0" smtClean="0"/>
              <a:t>In the late 1990s, both AlliedSignal and Maytag independently designed programs which combined aspects of both Lean and Six Sigma. They cross-trained employees in both methodologies, creating project frameworks that combined the two techniques. </a:t>
            </a: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leansigmainternational.com/wp-content/uploads/2009/06/lean-sigma.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47376" y="1524000"/>
            <a:ext cx="5649247" cy="4419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auerlaw.com/wp-content/uploads/2009/06/Connec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1752600"/>
            <a:ext cx="6907306"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81593" y="156880"/>
            <a:ext cx="736240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38100" dist="38100" dir="2700000" algn="tl">
                    <a:srgbClr val="000000">
                      <a:alpha val="43137"/>
                    </a:srgbClr>
                  </a:outerShdw>
                </a:effectLst>
                <a:latin typeface="Arial Black" pitchFamily="34" charset="0"/>
              </a:rPr>
              <a:t>Lean &amp; Six Sigma</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5937530" y="6311155"/>
            <a:ext cx="2871300"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effectLst>
                  <a:glow rad="228600">
                    <a:schemeClr val="accent6">
                      <a:satMod val="175000"/>
                      <a:alpha val="40000"/>
                    </a:schemeClr>
                  </a:glow>
                  <a:outerShdw blurRad="38100" dist="38100" dir="2700000" algn="tl">
                    <a:srgbClr val="000000">
                      <a:alpha val="43137"/>
                    </a:srgbClr>
                  </a:outerShdw>
                </a:effectLst>
              </a:rPr>
              <a:t>Bret, Cris, &amp; Jeff</a:t>
            </a:r>
            <a:endParaRPr lang="en-US" sz="2400" b="1" dirty="0">
              <a:ln/>
              <a:solidFill>
                <a:schemeClr val="accent3"/>
              </a:solidFill>
              <a:effectLst>
                <a:glow rad="228600">
                  <a:schemeClr val="accent6">
                    <a:satMod val="175000"/>
                    <a:alpha val="40000"/>
                  </a:schemeClr>
                </a:glow>
                <a:outerShdw blurRad="38100" dist="38100" dir="2700000" algn="tl">
                  <a:srgbClr val="000000">
                    <a:alpha val="43137"/>
                  </a:srgbClr>
                </a:outerShdw>
              </a:effectLst>
            </a:endParaRPr>
          </a:p>
        </p:txBody>
      </p:sp>
      <p:pic>
        <p:nvPicPr>
          <p:cNvPr id="15364" name="Picture 4" descr="http://gemsres.com/story/jun06/242163/Story_5_Fig3.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00874" y="1371600"/>
            <a:ext cx="2972530" cy="2819400"/>
          </a:xfrm>
          <a:prstGeom prst="rect">
            <a:avLst/>
          </a:prstGeom>
          <a:noFill/>
        </p:spPr>
      </p:pic>
      <p:pic>
        <p:nvPicPr>
          <p:cNvPr id="15368" name="Picture 8" descr="http://photos.demandstudios.com/46/248/fotolia_2232714_XS.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0"/>
            <a:ext cx="1859835" cy="1676400"/>
          </a:xfrm>
          <a:prstGeom prst="rect">
            <a:avLst/>
          </a:prstGeom>
          <a:noFill/>
        </p:spPr>
      </p:pic>
      <p:pic>
        <p:nvPicPr>
          <p:cNvPr id="15370" name="Picture 10" descr="http://2.bp.blogspot.com/_LU22BYeM_bY/SnTcG9LomoI/AAAAAAAAACA/mKVlZ3wp3t4/S228/Lean-Logo.png"/>
          <p:cNvPicPr>
            <a:picLocks noChangeAspect="1" noChangeArrowheads="1"/>
          </p:cNvPicPr>
          <p:nvPr/>
        </p:nvPicPr>
        <p:blipFill>
          <a:blip r:embed="rId6"/>
          <a:srcRect/>
          <a:stretch>
            <a:fillRect/>
          </a:stretch>
        </p:blipFill>
        <p:spPr bwMode="auto">
          <a:xfrm>
            <a:off x="0" y="6038849"/>
            <a:ext cx="2171700" cy="819151"/>
          </a:xfrm>
          <a:prstGeom prst="rect">
            <a:avLst/>
          </a:prstGeom>
          <a:noFill/>
        </p:spPr>
      </p:pic>
      <p:pic>
        <p:nvPicPr>
          <p:cNvPr id="15372" name="Picture 12" descr="http://www.prehn.com/images/iso_logo.gif"/>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8500" y="3405250"/>
            <a:ext cx="1714499" cy="137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HISTORY</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Diagram 3"/>
          <p:cNvGraphicFramePr/>
          <p:nvPr/>
        </p:nvGraphicFramePr>
        <p:xfrm>
          <a:off x="457200" y="1397000"/>
          <a:ext cx="77724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Continuous Improvement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txBox="1">
            <a:spLocks noChangeArrowheads="1"/>
          </p:cNvSpPr>
          <p:nvPr/>
        </p:nvSpPr>
        <p:spPr>
          <a:xfrm>
            <a:off x="4550484" y="1565275"/>
            <a:ext cx="4183062" cy="468312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38125" indent="-238125"/>
            <a:r>
              <a:rPr lang="en-US" sz="1800" dirty="0" smtClean="0"/>
              <a:t>Continuous Improvement can be traced to Taylor’s time studies</a:t>
            </a:r>
          </a:p>
          <a:p>
            <a:pPr marL="238125" indent="-238125"/>
            <a:r>
              <a:rPr lang="en-US" sz="1800" dirty="0" smtClean="0"/>
              <a:t>Toyota focused on lead time and achieved Henry Ford’s cost with GM’s variety</a:t>
            </a:r>
          </a:p>
          <a:p>
            <a:pPr marL="238125" indent="-238125"/>
            <a:r>
              <a:rPr lang="en-US" sz="1800" dirty="0" smtClean="0"/>
              <a:t>Motorola initiated “six sigma” to organize TQM tools into DMAIC</a:t>
            </a:r>
          </a:p>
          <a:p>
            <a:pPr marL="238125" indent="-238125"/>
            <a:r>
              <a:rPr lang="en-US" sz="1800" dirty="0" smtClean="0"/>
              <a:t>Deming, Baldrige and Shingo Prize’s are Descriptive systems</a:t>
            </a:r>
          </a:p>
          <a:p>
            <a:pPr marL="238125" indent="-238125"/>
            <a:r>
              <a:rPr lang="en-US" sz="1800" dirty="0" smtClean="0"/>
              <a:t>GE evolved six sigma into a Prescriptive quality system</a:t>
            </a:r>
          </a:p>
          <a:p>
            <a:pPr marL="238125" indent="-238125"/>
            <a:r>
              <a:rPr lang="en-US" sz="1800" dirty="0" smtClean="0"/>
              <a:t>Lean Six Sigma integrates Lead time, cost and quality; strategy drives projects</a:t>
            </a:r>
            <a:endParaRPr lang="en-US" sz="1800" dirty="0"/>
          </a:p>
        </p:txBody>
      </p:sp>
      <p:grpSp>
        <p:nvGrpSpPr>
          <p:cNvPr id="5" name="Group 14"/>
          <p:cNvGrpSpPr>
            <a:grpSpLocks/>
          </p:cNvGrpSpPr>
          <p:nvPr/>
        </p:nvGrpSpPr>
        <p:grpSpPr bwMode="auto">
          <a:xfrm>
            <a:off x="430213" y="1289050"/>
            <a:ext cx="4127500" cy="5322888"/>
            <a:chOff x="271" y="812"/>
            <a:chExt cx="2600" cy="3353"/>
          </a:xfrm>
        </p:grpSpPr>
        <p:sp>
          <p:nvSpPr>
            <p:cNvPr id="6" name="Rectangle 6"/>
            <p:cNvSpPr>
              <a:spLocks noChangeArrowheads="1"/>
            </p:cNvSpPr>
            <p:nvPr/>
          </p:nvSpPr>
          <p:spPr bwMode="auto">
            <a:xfrm>
              <a:off x="1389" y="2748"/>
              <a:ext cx="380" cy="276"/>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5"/>
            <p:cNvSpPr>
              <a:spLocks noChangeArrowheads="1"/>
            </p:cNvSpPr>
            <p:nvPr/>
          </p:nvSpPr>
          <p:spPr bwMode="auto">
            <a:xfrm>
              <a:off x="1648" y="2378"/>
              <a:ext cx="380" cy="276"/>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8" name="Group 13"/>
            <p:cNvGrpSpPr>
              <a:grpSpLocks/>
            </p:cNvGrpSpPr>
            <p:nvPr/>
          </p:nvGrpSpPr>
          <p:grpSpPr bwMode="auto">
            <a:xfrm>
              <a:off x="271" y="812"/>
              <a:ext cx="2600" cy="3353"/>
              <a:chOff x="271" y="812"/>
              <a:chExt cx="2600" cy="3172"/>
            </a:xfrm>
          </p:grpSpPr>
          <p:sp>
            <p:nvSpPr>
              <p:cNvPr id="9" name="Rectangle 12"/>
              <p:cNvSpPr>
                <a:spLocks noChangeArrowheads="1"/>
              </p:cNvSpPr>
              <p:nvPr/>
            </p:nvSpPr>
            <p:spPr bwMode="auto">
              <a:xfrm>
                <a:off x="2262" y="3062"/>
                <a:ext cx="582" cy="25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Rectangle 11"/>
              <p:cNvSpPr>
                <a:spLocks noChangeArrowheads="1"/>
              </p:cNvSpPr>
              <p:nvPr/>
            </p:nvSpPr>
            <p:spPr bwMode="auto">
              <a:xfrm>
                <a:off x="855" y="3763"/>
                <a:ext cx="368" cy="221"/>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700" dirty="0">
                    <a:latin typeface="Tahoma" pitchFamily="34" charset="0"/>
                    <a:cs typeface="Arial" charset="0"/>
                  </a:rPr>
                  <a:t>Fast </a:t>
                </a:r>
              </a:p>
              <a:p>
                <a:pPr algn="ctr"/>
                <a:r>
                  <a:rPr lang="en-US" sz="700" dirty="0">
                    <a:latin typeface="Tahoma" pitchFamily="34" charset="0"/>
                    <a:cs typeface="Arial" charset="0"/>
                  </a:rPr>
                  <a:t>Innovation</a:t>
                </a: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 y="812"/>
                <a:ext cx="2600" cy="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8"/>
              <p:cNvSpPr>
                <a:spLocks/>
              </p:cNvSpPr>
              <p:nvPr/>
            </p:nvSpPr>
            <p:spPr bwMode="auto">
              <a:xfrm>
                <a:off x="1212" y="3771"/>
                <a:ext cx="835" cy="102"/>
              </a:xfrm>
              <a:custGeom>
                <a:avLst/>
                <a:gdLst>
                  <a:gd name="T0" fmla="*/ 750 w 750"/>
                  <a:gd name="T1" fmla="*/ 0 h 108"/>
                  <a:gd name="T2" fmla="*/ 0 w 750"/>
                  <a:gd name="T3" fmla="*/ 108 h 108"/>
                </a:gdLst>
                <a:ahLst/>
                <a:cxnLst>
                  <a:cxn ang="0">
                    <a:pos x="T0" y="T1"/>
                  </a:cxn>
                  <a:cxn ang="0">
                    <a:pos x="T2" y="T3"/>
                  </a:cxn>
                </a:cxnLst>
                <a:rect l="0" t="0" r="r" b="b"/>
                <a:pathLst>
                  <a:path w="750" h="108">
                    <a:moveTo>
                      <a:pt x="750" y="0"/>
                    </a:moveTo>
                    <a:cubicBezTo>
                      <a:pt x="437" y="45"/>
                      <a:pt x="125" y="91"/>
                      <a:pt x="0" y="108"/>
                    </a:cubicBezTo>
                  </a:path>
                </a:pathLst>
              </a:custGeom>
              <a:noFill/>
              <a:ln w="127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8" name="Picture 6" descr="http://www.qualitydigest.com/nov01/assets/images/six-sigma-intro.jpg"/>
          <p:cNvPicPr>
            <a:picLocks noChangeAspect="1" noChangeArrowheads="1"/>
          </p:cNvPicPr>
          <p:nvPr/>
        </p:nvPicPr>
        <p:blipFill>
          <a:blip r:embed="rId3">
            <a:clrChange>
              <a:clrFrom>
                <a:srgbClr val="FABB1E"/>
              </a:clrFrom>
              <a:clrTo>
                <a:srgbClr val="FABB1E">
                  <a:alpha val="0"/>
                </a:srgbClr>
              </a:clrTo>
            </a:clrChange>
          </a:blip>
          <a:srcRect b="27027"/>
          <a:stretch>
            <a:fillRect/>
          </a:stretch>
        </p:blipFill>
        <p:spPr bwMode="auto">
          <a:xfrm>
            <a:off x="66676" y="0"/>
            <a:ext cx="8591196" cy="35351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3740" name="Picture 12" descr="http://i43.tower.com/images/mm101059934/six-sigma-for-dummies-bruce-williams-paperback-cover-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98815">
            <a:off x="762000" y="3962400"/>
            <a:ext cx="19050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73742" name="Picture 14" descr="http://t2.gstatic.com/images?q=tbn:oIyelWd6ikHSIM:http://img35.imageshack.us/img35/7638/0071623388.jpg&amp;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0973">
            <a:off x="6527936" y="3952874"/>
            <a:ext cx="18669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73746" name="Picture 18" descr="http://www.technicaltrainingmakeover.com/Assets/Referencebooks/Instructor_Development_books/Six_Sigma_books/TheSixSigmaWay6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3687513"/>
            <a:ext cx="2362200" cy="3094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54366" y="1371600"/>
            <a:ext cx="8332434" cy="4832092"/>
          </a:xfrm>
          <a:prstGeom prst="rect">
            <a:avLst/>
          </a:prstGeom>
          <a:noFill/>
        </p:spPr>
        <p:txBody>
          <a:bodyPr wrap="square" rtlCol="0">
            <a:spAutoFit/>
          </a:bodyPr>
          <a:lstStyle/>
          <a:p>
            <a:r>
              <a:rPr lang="en-US" sz="2800" b="1" dirty="0" smtClean="0"/>
              <a:t>Measurement Standard</a:t>
            </a:r>
          </a:p>
          <a:p>
            <a:pPr marL="914400" lvl="1" indent="-457200">
              <a:buFont typeface="Wingdings" pitchFamily="2" charset="2"/>
              <a:buChar char="Ø"/>
            </a:pPr>
            <a:r>
              <a:rPr lang="en-US" sz="2800" dirty="0" smtClean="0"/>
              <a:t>Frederick Gauss (1777-1855)</a:t>
            </a:r>
          </a:p>
          <a:p>
            <a:pPr marL="914400" lvl="1" indent="-457200">
              <a:buFont typeface="Wingdings" pitchFamily="2" charset="2"/>
              <a:buChar char="Ø"/>
            </a:pPr>
            <a:r>
              <a:rPr lang="en-US" sz="2800" dirty="0" smtClean="0"/>
              <a:t>Concept of the normal</a:t>
            </a:r>
          </a:p>
          <a:p>
            <a:endParaRPr lang="en-US" sz="2800" b="1" dirty="0" smtClean="0"/>
          </a:p>
          <a:p>
            <a:r>
              <a:rPr lang="en-US" sz="2800" b="1" dirty="0" smtClean="0"/>
              <a:t>Product Variation </a:t>
            </a:r>
          </a:p>
          <a:p>
            <a:pPr marL="457200" lvl="2">
              <a:buFont typeface="Wingdings" pitchFamily="2" charset="2"/>
              <a:buChar char="Ø"/>
            </a:pPr>
            <a:r>
              <a:rPr lang="en-US" sz="2800" dirty="0" smtClean="0"/>
              <a:t>Walter Shewhart (1920’s)</a:t>
            </a:r>
            <a:endParaRPr lang="en-US" sz="2800" b="1" dirty="0" smtClean="0"/>
          </a:p>
          <a:p>
            <a:endParaRPr lang="en-US" sz="2800" dirty="0" smtClean="0"/>
          </a:p>
          <a:p>
            <a:r>
              <a:rPr lang="en-US" sz="2800" b="1" dirty="0" smtClean="0"/>
              <a:t>Multiple Measurement Variations</a:t>
            </a:r>
          </a:p>
          <a:p>
            <a:pPr lvl="1">
              <a:buFont typeface="Wingdings" pitchFamily="2" charset="2"/>
              <a:buChar char="Ø"/>
            </a:pPr>
            <a:r>
              <a:rPr lang="en-US" sz="2800" dirty="0" smtClean="0"/>
              <a:t>Motorola…trademark</a:t>
            </a:r>
          </a:p>
          <a:p>
            <a:pPr lvl="1">
              <a:buFont typeface="Wingdings" pitchFamily="2" charset="2"/>
              <a:buChar char="Ø"/>
            </a:pPr>
            <a:r>
              <a:rPr lang="en-US" sz="2800" dirty="0" smtClean="0"/>
              <a:t>Bill Smith</a:t>
            </a:r>
          </a:p>
          <a:p>
            <a:pPr lvl="1">
              <a:buFont typeface="Wingdings" pitchFamily="2" charset="2"/>
              <a:buChar char="Ø"/>
            </a:pPr>
            <a:r>
              <a:rPr lang="en-US" sz="2800" dirty="0" smtClean="0"/>
              <a:t>Coined the term “Six Sigma”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4" y="354366"/>
            <a:ext cx="8458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SIX SIGMA</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6322" name="Picture 2" descr="Six Sigma = Centred mean &amp; 6 standard deviations between mean and each customer limit"/>
          <p:cNvPicPr>
            <a:picLocks noChangeAspect="1" noChangeArrowheads="1"/>
          </p:cNvPicPr>
          <p:nvPr/>
        </p:nvPicPr>
        <p:blipFill>
          <a:blip r:embed="rId3"/>
          <a:srcRect/>
          <a:stretch>
            <a:fillRect/>
          </a:stretch>
        </p:blipFill>
        <p:spPr bwMode="auto">
          <a:xfrm>
            <a:off x="2090389" y="3505200"/>
            <a:ext cx="4963222" cy="2800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6324" name="Picture 4" descr="The Normal Distribution"/>
          <p:cNvPicPr>
            <a:picLocks noChangeAspect="1" noChangeArrowheads="1"/>
          </p:cNvPicPr>
          <p:nvPr/>
        </p:nvPicPr>
        <p:blipFill>
          <a:blip r:embed="rId4"/>
          <a:srcRect/>
          <a:stretch>
            <a:fillRect/>
          </a:stretch>
        </p:blipFill>
        <p:spPr bwMode="auto">
          <a:xfrm>
            <a:off x="533400" y="1600199"/>
            <a:ext cx="2895600" cy="1747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6326" name="Picture 6" descr="Almost 100% within three sigma"/>
          <p:cNvPicPr>
            <a:picLocks noChangeAspect="1" noChangeArrowheads="1"/>
          </p:cNvPicPr>
          <p:nvPr/>
        </p:nvPicPr>
        <p:blipFill>
          <a:blip r:embed="rId5"/>
          <a:srcRect/>
          <a:stretch>
            <a:fillRect/>
          </a:stretch>
        </p:blipFill>
        <p:spPr bwMode="auto">
          <a:xfrm>
            <a:off x="5334000" y="1524000"/>
            <a:ext cx="2933700" cy="1827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250430" y="6354580"/>
            <a:ext cx="6629400" cy="400110"/>
          </a:xfrm>
          <a:prstGeom prst="rect">
            <a:avLst/>
          </a:prstGeom>
        </p:spPr>
        <p:txBody>
          <a:bodyPr wrap="square">
            <a:spAutoFit/>
          </a:bodyPr>
          <a:lstStyle/>
          <a:p>
            <a:pPr algn="ctr"/>
            <a:r>
              <a:rPr lang="en-US" sz="2000" b="1" dirty="0" smtClean="0">
                <a:solidFill>
                  <a:srgbClr val="FF0000"/>
                </a:solidFill>
              </a:rPr>
              <a:t>Six Sigma is 99.99966% Success for the Customer</a:t>
            </a:r>
            <a:endParaRPr lang="en-US" sz="2000" b="1" dirty="0">
              <a:solidFill>
                <a:srgbClr val="FF0000"/>
              </a:solidFill>
            </a:endParaRPr>
          </a:p>
        </p:txBody>
      </p:sp>
      <p:sp>
        <p:nvSpPr>
          <p:cNvPr id="9" name="Rectangle 8"/>
          <p:cNvSpPr/>
          <p:nvPr/>
        </p:nvSpPr>
        <p:spPr>
          <a:xfrm>
            <a:off x="442210" y="1230868"/>
            <a:ext cx="3124200" cy="369332"/>
          </a:xfrm>
          <a:prstGeom prst="rect">
            <a:avLst/>
          </a:prstGeom>
        </p:spPr>
        <p:txBody>
          <a:bodyPr wrap="square">
            <a:spAutoFit/>
          </a:bodyPr>
          <a:lstStyle/>
          <a:p>
            <a:pPr algn="ctr"/>
            <a:r>
              <a:rPr lang="en-US" b="1" dirty="0" smtClean="0">
                <a:solidFill>
                  <a:srgbClr val="FF0000"/>
                </a:solidFill>
              </a:rPr>
              <a:t>Normal Distribution</a:t>
            </a:r>
            <a:endParaRPr lang="en-US" b="1" dirty="0">
              <a:solidFill>
                <a:srgbClr val="FF0000"/>
              </a:solidFill>
            </a:endParaRPr>
          </a:p>
        </p:txBody>
      </p:sp>
      <p:sp>
        <p:nvSpPr>
          <p:cNvPr id="10" name="Rectangle 9"/>
          <p:cNvSpPr/>
          <p:nvPr/>
        </p:nvSpPr>
        <p:spPr>
          <a:xfrm>
            <a:off x="5257800" y="1189220"/>
            <a:ext cx="3124200" cy="369332"/>
          </a:xfrm>
          <a:prstGeom prst="rect">
            <a:avLst/>
          </a:prstGeom>
        </p:spPr>
        <p:txBody>
          <a:bodyPr wrap="square">
            <a:spAutoFit/>
          </a:bodyPr>
          <a:lstStyle/>
          <a:p>
            <a:pPr algn="ctr"/>
            <a:r>
              <a:rPr lang="en-US" b="1" dirty="0" smtClean="0">
                <a:solidFill>
                  <a:srgbClr val="FF0000"/>
                </a:solidFill>
              </a:rPr>
              <a:t>Common Observations</a:t>
            </a:r>
            <a:endParaRPr lang="en-US" b="1"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1682</TotalTime>
  <Words>1833</Words>
  <Application>Microsoft Office PowerPoint</Application>
  <PresentationFormat>On-screen Show (4:3)</PresentationFormat>
  <Paragraphs>511</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Oriel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Rogowitz, Bret M.</cp:lastModifiedBy>
  <cp:revision>90</cp:revision>
  <cp:lastPrinted>2010-11-24T17:02:09Z</cp:lastPrinted>
  <dcterms:created xsi:type="dcterms:W3CDTF">2010-10-18T02:36:42Z</dcterms:created>
  <dcterms:modified xsi:type="dcterms:W3CDTF">2010-12-02T13:44:08Z</dcterms:modified>
</cp:coreProperties>
</file>